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64" r:id="rId3"/>
    <p:sldId id="257" r:id="rId4"/>
    <p:sldId id="266" r:id="rId5"/>
    <p:sldId id="267" r:id="rId6"/>
    <p:sldId id="272" r:id="rId7"/>
    <p:sldId id="258" r:id="rId8"/>
    <p:sldId id="268" r:id="rId9"/>
    <p:sldId id="270" r:id="rId10"/>
    <p:sldId id="271" r:id="rId11"/>
    <p:sldId id="269" r:id="rId12"/>
    <p:sldId id="265" r:id="rId13"/>
    <p:sldId id="262" r:id="rId14"/>
    <p:sldId id="261" r:id="rId15"/>
    <p:sldId id="263" r:id="rId16"/>
    <p:sldId id="273" r:id="rId17"/>
    <p:sldId id="259" r:id="rId18"/>
    <p:sldId id="260" r:id="rId19"/>
  </p:sldIdLst>
  <p:sldSz cx="14630400" cy="8229600"/>
  <p:notesSz cx="8229600" cy="14630400"/>
  <p:embeddedFontLst>
    <p:embeddedFont>
      <p:font typeface="Bradley Hand ITC" panose="03070402050302030203" pitchFamily="66" charset="0"/>
      <p:regular r:id="rId21"/>
    </p:embeddedFont>
    <p:embeddedFont>
      <p:font typeface="Bricolage Grotesque Extra Bold" panose="020B0604020202020204" charset="0"/>
      <p:regular r:id="rId22"/>
    </p:embeddedFont>
    <p:embeddedFont>
      <p:font typeface="Montserrat" panose="00000500000000000000" pitchFamily="2" charset="0"/>
      <p:regular r:id="rId23"/>
      <p:bold r:id="rId24"/>
      <p:italic r:id="rId25"/>
      <p:boldItalic r:id="rId26"/>
    </p:embeddedFont>
  </p:embeddedFontLst>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AEF6"/>
    <a:srgbClr val="D69DE3"/>
    <a:srgbClr val="B191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62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864320"/>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D1EE6-F9D9-B47E-2C0E-0BC7ECF315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0B5B0E-BB80-1A63-9336-2BEC0DC36B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032888-E8F0-AE56-B773-395A98A2ED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8EEC7B7-846C-4047-3CCD-E6517BB2D0C6}"/>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515499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397499-CF72-D97E-CEA7-81CCC5EFBA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55250-2E9F-255B-6B5C-0D9E630092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BB458A-FF87-4153-895E-05902984EF7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EF93FE2-C5FC-C614-4872-8661CBE81B13}"/>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480772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F6C99A-EA2F-2A4D-5A98-E024623309F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1657EAD-98C1-982D-B21A-801F86183AD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79E5F1-02AD-AA5B-DFF2-8FD9EE3DA3A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C20B876-ABF4-98C6-6AF2-1879DF4C9E2D}"/>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84455721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26CB47-9A37-C791-4D1C-7B8A1D19A6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EFC39D-BC36-67C4-8390-7707D2AE55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6D83C2-2955-5662-820C-A35344722D9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1DF2421-A535-E3D7-A365-9DBFFA4BBAF3}"/>
              </a:ext>
            </a:extLst>
          </p:cNvPr>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1542313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D93278-1BFB-8F1D-9E63-D17A69110B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14CF4C-1A41-671A-D40F-AB1046F6B9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5049DD-A73D-9FA1-6C1E-2249A9D1BB9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6C655E2-1F02-A294-5BF8-20951537922D}"/>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6841346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CDA02B-5951-C9F3-C4FA-184256C10C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BF0129-0385-0048-B19D-A7BAC7B71C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1B9334-B4C4-4F17-2929-CCA73066FF9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C16B233-CF36-2E99-34B1-97FAAC251139}"/>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40687586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8DA7E-2DCE-C8DA-2670-6C0C1001C5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AABB2F-DBC4-9AC5-8200-4E315DC10D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7333AB-DB4E-49AF-9A16-4C3DE377ACC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468E234-17C2-A5F7-31D3-837F160ADC9F}"/>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155778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312181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6.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93790" y="441857"/>
            <a:ext cx="7556421" cy="1417558"/>
          </a:xfrm>
          <a:prstGeom prst="rect">
            <a:avLst/>
          </a:prstGeom>
          <a:noFill/>
          <a:ln/>
        </p:spPr>
        <p:txBody>
          <a:bodyPr wrap="square" lIns="0" tIns="0" rIns="0" bIns="0" rtlCol="0" anchor="t"/>
          <a:lstStyle/>
          <a:p>
            <a:pPr algn="ctr">
              <a:lnSpc>
                <a:spcPts val="5550"/>
              </a:lnSpc>
            </a:pP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חיזוי</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שבץ</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מוחי</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p>
          <a:p>
            <a:pPr algn="ctr">
              <a:lnSpc>
                <a:spcPts val="5550"/>
              </a:lnSpc>
            </a:pP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Stroke Prediction)</a:t>
            </a:r>
            <a:r>
              <a:rPr lang="he-IL" sz="4450" b="1" dirty="0">
                <a:solidFill>
                  <a:srgbClr val="EEAEF6"/>
                </a:solidFill>
                <a:latin typeface="Calibri" panose="020F0502020204030204" pitchFamily="34" charset="0"/>
                <a:ea typeface="Bricolage Grotesque Extra Bold" pitchFamily="34" charset="-122"/>
                <a:cs typeface="Calibri" panose="020F0502020204030204" pitchFamily="34" charset="0"/>
              </a:rPr>
              <a:t>)</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p>
          <a:p>
            <a:pPr algn="ctr">
              <a:lnSpc>
                <a:spcPts val="5550"/>
              </a:lnSpc>
            </a:pP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באמצעות</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למידת</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מכונה</a:t>
            </a:r>
            <a:endPar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endParaRPr>
          </a:p>
          <a:p>
            <a:pPr marL="0" indent="0" algn="ctr" rtl="1">
              <a:lnSpc>
                <a:spcPts val="5550"/>
              </a:lnSpc>
              <a:buNone/>
            </a:pPr>
            <a:endParaRPr lang="en-US" sz="4450" dirty="0">
              <a:latin typeface="Calibri" panose="020F0502020204030204" pitchFamily="34" charset="0"/>
              <a:cs typeface="Calibri" panose="020F0502020204030204" pitchFamily="34" charset="0"/>
            </a:endParaRPr>
          </a:p>
        </p:txBody>
      </p:sp>
      <p:sp>
        <p:nvSpPr>
          <p:cNvPr id="4" name="Text 1"/>
          <p:cNvSpPr/>
          <p:nvPr/>
        </p:nvSpPr>
        <p:spPr>
          <a:xfrm>
            <a:off x="702348" y="3516418"/>
            <a:ext cx="7556421" cy="1849908"/>
          </a:xfrm>
          <a:prstGeom prst="rect">
            <a:avLst/>
          </a:prstGeom>
          <a:noFill/>
          <a:ln/>
        </p:spPr>
        <p:txBody>
          <a:bodyPr wrap="none" lIns="0" tIns="0" rIns="0" bIns="0" rtlCol="0" anchor="t"/>
          <a:lstStyle/>
          <a:p>
            <a:pPr algn="ctr">
              <a:lnSpc>
                <a:spcPts val="2850"/>
              </a:lnSpc>
            </a:pPr>
            <a:r>
              <a:rPr lang="he-IL" sz="2400" b="1" i="1" dirty="0">
                <a:solidFill>
                  <a:schemeClr val="bg1"/>
                </a:solidFill>
                <a:latin typeface="Calibri" panose="020F0502020204030204" pitchFamily="34" charset="0"/>
                <a:cs typeface="Calibri" panose="020F0502020204030204" pitchFamily="34" charset="0"/>
              </a:rPr>
              <a:t>מה הם הגורמים שעלולים לגרום</a:t>
            </a:r>
            <a:br>
              <a:rPr lang="he-IL" sz="2400" b="1" i="1" dirty="0">
                <a:solidFill>
                  <a:schemeClr val="bg1"/>
                </a:solidFill>
                <a:latin typeface="Calibri" panose="020F0502020204030204" pitchFamily="34" charset="0"/>
                <a:cs typeface="Calibri" panose="020F0502020204030204" pitchFamily="34" charset="0"/>
              </a:rPr>
            </a:br>
            <a:r>
              <a:rPr lang="he-IL" sz="2400" b="1" i="1" dirty="0">
                <a:solidFill>
                  <a:schemeClr val="bg1"/>
                </a:solidFill>
                <a:latin typeface="Calibri" panose="020F0502020204030204" pitchFamily="34" charset="0"/>
                <a:cs typeface="Calibri" panose="020F0502020204030204" pitchFamily="34" charset="0"/>
              </a:rPr>
              <a:t>לשבץ מוחי?</a:t>
            </a:r>
            <a:br>
              <a:rPr lang="he-IL" sz="2400" b="1" i="1" dirty="0">
                <a:solidFill>
                  <a:schemeClr val="bg1"/>
                </a:solidFill>
                <a:latin typeface="Calibri" panose="020F0502020204030204" pitchFamily="34" charset="0"/>
                <a:cs typeface="Calibri" panose="020F0502020204030204" pitchFamily="34" charset="0"/>
              </a:rPr>
            </a:br>
            <a:r>
              <a:rPr lang="he-IL" sz="2400" b="1" i="1" dirty="0">
                <a:solidFill>
                  <a:schemeClr val="bg1"/>
                </a:solidFill>
                <a:latin typeface="Calibri" panose="020F0502020204030204" pitchFamily="34" charset="0"/>
                <a:cs typeface="Calibri" panose="020F0502020204030204" pitchFamily="34" charset="0"/>
              </a:rPr>
              <a:t>וכמה הם משפיעים?</a:t>
            </a:r>
            <a:endParaRPr lang="en-US" sz="2000" dirty="0">
              <a:solidFill>
                <a:schemeClr val="bg1"/>
              </a:solidFill>
              <a:latin typeface="Calibri" panose="020F0502020204030204" pitchFamily="34" charset="0"/>
              <a:cs typeface="Calibri" panose="020F0502020204030204" pitchFamily="34" charset="0"/>
            </a:endParaRPr>
          </a:p>
        </p:txBody>
      </p:sp>
      <p:sp>
        <p:nvSpPr>
          <p:cNvPr id="5" name="תיבת טקסט 4">
            <a:extLst>
              <a:ext uri="{FF2B5EF4-FFF2-40B4-BE49-F238E27FC236}">
                <a16:creationId xmlns:a16="http://schemas.microsoft.com/office/drawing/2014/main" id="{F1FE8D22-CE91-AFA1-DB9E-5F5123EA4F6A}"/>
              </a:ext>
            </a:extLst>
          </p:cNvPr>
          <p:cNvSpPr txBox="1"/>
          <p:nvPr/>
        </p:nvSpPr>
        <p:spPr>
          <a:xfrm>
            <a:off x="2429691" y="5891877"/>
            <a:ext cx="4284616" cy="1323439"/>
          </a:xfrm>
          <a:prstGeom prst="rect">
            <a:avLst/>
          </a:prstGeom>
          <a:noFill/>
        </p:spPr>
        <p:txBody>
          <a:bodyPr wrap="square" rtlCol="1">
            <a:spAutoFit/>
          </a:bodyPr>
          <a:lstStyle/>
          <a:p>
            <a:pPr algn="ctr"/>
            <a:r>
              <a:rPr lang="he-IL" sz="3200" b="1" dirty="0">
                <a:solidFill>
                  <a:srgbClr val="D69DE3"/>
                </a:solidFill>
              </a:rPr>
              <a:t>מגישים:</a:t>
            </a:r>
          </a:p>
          <a:p>
            <a:pPr algn="ctr"/>
            <a:r>
              <a:rPr lang="he-IL" sz="2400" b="1" dirty="0">
                <a:solidFill>
                  <a:schemeClr val="bg1"/>
                </a:solidFill>
              </a:rPr>
              <a:t>לירון כהן</a:t>
            </a:r>
          </a:p>
          <a:p>
            <a:pPr algn="ctr"/>
            <a:r>
              <a:rPr lang="he-IL" sz="2400" b="1" dirty="0">
                <a:solidFill>
                  <a:schemeClr val="bg1"/>
                </a:solidFill>
              </a:rPr>
              <a:t>עומר אפטר</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03465-9A00-09C9-3DD3-C69DF06AE3B3}"/>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197DBCDE-DB29-B682-9DBB-D695B2ED0EC4}"/>
              </a:ext>
            </a:extLst>
          </p:cNvPr>
          <p:cNvSpPr/>
          <p:nvPr/>
        </p:nvSpPr>
        <p:spPr>
          <a:xfrm>
            <a:off x="7315200" y="54513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Bradley Hand ITC" panose="03070402050302030203" pitchFamily="66" charset="0"/>
              </a:rPr>
              <a:t>כמה מתוך המטופלים עם לחץ דם גבוה קיבלו שבץ מוחי?</a:t>
            </a:r>
            <a:endParaRPr lang="en-US" sz="4800" dirty="0">
              <a:solidFill>
                <a:srgbClr val="D69DE3"/>
              </a:solidFill>
            </a:endParaRPr>
          </a:p>
        </p:txBody>
      </p:sp>
      <p:sp>
        <p:nvSpPr>
          <p:cNvPr id="2" name="תיבת טקסט 1">
            <a:extLst>
              <a:ext uri="{FF2B5EF4-FFF2-40B4-BE49-F238E27FC236}">
                <a16:creationId xmlns:a16="http://schemas.microsoft.com/office/drawing/2014/main" id="{2236D826-FEB1-C41E-421F-79B383BCF459}"/>
              </a:ext>
            </a:extLst>
          </p:cNvPr>
          <p:cNvSpPr txBox="1"/>
          <p:nvPr/>
        </p:nvSpPr>
        <p:spPr>
          <a:xfrm>
            <a:off x="1446407" y="1693871"/>
            <a:ext cx="4405753" cy="5632311"/>
          </a:xfrm>
          <a:prstGeom prst="rect">
            <a:avLst/>
          </a:prstGeom>
          <a:noFill/>
        </p:spPr>
        <p:txBody>
          <a:bodyPr wrap="square" rtlCol="1">
            <a:spAutoFit/>
          </a:bodyPr>
          <a:lstStyle/>
          <a:p>
            <a:pPr marL="342900" indent="-342900">
              <a:buFont typeface="Arial" panose="020B0604020202020204" pitchFamily="34" charset="0"/>
              <a:buChar char="•"/>
            </a:pPr>
            <a:r>
              <a:rPr lang="he-IL" sz="2400" dirty="0">
                <a:solidFill>
                  <a:schemeClr val="bg1"/>
                </a:solidFill>
                <a:latin typeface="Bradley Hand ITC" panose="03070402050302030203" pitchFamily="66" charset="0"/>
              </a:rPr>
              <a:t>ניתן לראות בגרף את כמות המטופלים במערך הנתונים שלנו בעלי לחץ דם גבוה ומתוכם כמה קיבלו שבץ מוחי.</a:t>
            </a:r>
          </a:p>
          <a:p>
            <a:pPr marL="342900" indent="-342900">
              <a:buFont typeface="Arial" panose="020B0604020202020204" pitchFamily="34" charset="0"/>
              <a:buChar char="•"/>
            </a:pPr>
            <a:endParaRPr lang="he-IL" sz="2400" dirty="0">
              <a:solidFill>
                <a:schemeClr val="bg1"/>
              </a:solidFill>
              <a:latin typeface="Bradley Hand ITC" panose="03070402050302030203" pitchFamily="66" charset="0"/>
            </a:endParaRPr>
          </a:p>
          <a:p>
            <a:pPr marL="342900" indent="-342900">
              <a:buFont typeface="Arial" panose="020B0604020202020204" pitchFamily="34" charset="0"/>
              <a:buChar char="•"/>
            </a:pPr>
            <a:r>
              <a:rPr lang="he-IL" sz="2400" dirty="0">
                <a:solidFill>
                  <a:schemeClr val="bg1"/>
                </a:solidFill>
                <a:latin typeface="Bradley Hand ITC" panose="03070402050302030203" pitchFamily="66" charset="0"/>
              </a:rPr>
              <a:t>רואים כי קיימים מספר רב של מטופלים שלא היה להם לחץ דם גבוה ומתוכם בערך כ-4% שזהו מספר מועט שכן היה להם שבץ מוחי.</a:t>
            </a:r>
          </a:p>
          <a:p>
            <a:pPr marL="342900" indent="-342900">
              <a:buFont typeface="Arial" panose="020B0604020202020204" pitchFamily="34" charset="0"/>
              <a:buChar char="•"/>
            </a:pPr>
            <a:endParaRPr lang="he-IL" sz="2400" dirty="0">
              <a:solidFill>
                <a:schemeClr val="bg1"/>
              </a:solidFill>
              <a:latin typeface="Bradley Hand ITC" panose="03070402050302030203" pitchFamily="66" charset="0"/>
            </a:endParaRPr>
          </a:p>
          <a:p>
            <a:pPr marL="342900" indent="-342900">
              <a:buFont typeface="Arial" panose="020B0604020202020204" pitchFamily="34" charset="0"/>
              <a:buChar char="•"/>
            </a:pPr>
            <a:r>
              <a:rPr lang="he-IL" sz="2400" dirty="0">
                <a:solidFill>
                  <a:schemeClr val="bg1"/>
                </a:solidFill>
                <a:latin typeface="Bradley Hand ITC" panose="03070402050302030203" pitchFamily="66" charset="0"/>
              </a:rPr>
              <a:t>על בסיס נתונים אלו ניתן לראות כי בערך כ-15% אחוז מתוך אלו שכן היו עם לחץ דם גבוה קיבלו שבץ מוחי.</a:t>
            </a:r>
          </a:p>
        </p:txBody>
      </p:sp>
      <p:pic>
        <p:nvPicPr>
          <p:cNvPr id="5" name="תמונה 4">
            <a:extLst>
              <a:ext uri="{FF2B5EF4-FFF2-40B4-BE49-F238E27FC236}">
                <a16:creationId xmlns:a16="http://schemas.microsoft.com/office/drawing/2014/main" id="{ECD6A0F4-5ED4-3A12-ED26-C73DE2CDE903}"/>
              </a:ext>
            </a:extLst>
          </p:cNvPr>
          <p:cNvPicPr>
            <a:picLocks noChangeAspect="1"/>
          </p:cNvPicPr>
          <p:nvPr/>
        </p:nvPicPr>
        <p:blipFill>
          <a:blip r:embed="rId3"/>
          <a:stretch>
            <a:fillRect/>
          </a:stretch>
        </p:blipFill>
        <p:spPr>
          <a:xfrm>
            <a:off x="6043493" y="1611182"/>
            <a:ext cx="7515225" cy="5715000"/>
          </a:xfrm>
          <a:prstGeom prst="rect">
            <a:avLst/>
          </a:prstGeom>
        </p:spPr>
      </p:pic>
    </p:spTree>
    <p:extLst>
      <p:ext uri="{BB962C8B-B14F-4D97-AF65-F5344CB8AC3E}">
        <p14:creationId xmlns:p14="http://schemas.microsoft.com/office/powerpoint/2010/main" val="8971734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A3102-54EE-B2E9-5FF4-80DABE38934D}"/>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2915C953-E568-891F-CE30-C2EF3C52A87C}"/>
              </a:ext>
            </a:extLst>
          </p:cNvPr>
          <p:cNvSpPr/>
          <p:nvPr/>
        </p:nvSpPr>
        <p:spPr>
          <a:xfrm>
            <a:off x="6443560" y="87043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Bradley Hand ITC" panose="03070402050302030203" pitchFamily="66" charset="0"/>
              </a:rPr>
              <a:t>אחוז הדיוק של כל האלגוריתם עבור מערך הנתונים</a:t>
            </a:r>
            <a:endParaRPr lang="en-US" sz="4800" dirty="0">
              <a:solidFill>
                <a:srgbClr val="D69DE3"/>
              </a:solidFill>
            </a:endParaRPr>
          </a:p>
        </p:txBody>
      </p:sp>
      <p:sp>
        <p:nvSpPr>
          <p:cNvPr id="4" name="תיבת טקסט 3">
            <a:extLst>
              <a:ext uri="{FF2B5EF4-FFF2-40B4-BE49-F238E27FC236}">
                <a16:creationId xmlns:a16="http://schemas.microsoft.com/office/drawing/2014/main" id="{186819E7-B800-788B-2AB5-1A5F09136B5A}"/>
              </a:ext>
            </a:extLst>
          </p:cNvPr>
          <p:cNvSpPr txBox="1"/>
          <p:nvPr/>
        </p:nvSpPr>
        <p:spPr>
          <a:xfrm>
            <a:off x="-556050" y="7072847"/>
            <a:ext cx="13650684" cy="338554"/>
          </a:xfrm>
          <a:prstGeom prst="rect">
            <a:avLst/>
          </a:prstGeom>
          <a:noFill/>
        </p:spPr>
        <p:txBody>
          <a:bodyPr wrap="square" rtlCol="1">
            <a:spAutoFit/>
          </a:bodyPr>
          <a:lstStyle/>
          <a:p>
            <a:r>
              <a:rPr lang="en-US" sz="1600" dirty="0">
                <a:solidFill>
                  <a:srgbClr val="D69DE3"/>
                </a:solidFill>
              </a:rPr>
              <a:t>['gender', 'age', 'hypertension', '</a:t>
            </a:r>
            <a:r>
              <a:rPr lang="en-US" sz="1600" dirty="0" err="1">
                <a:solidFill>
                  <a:srgbClr val="D69DE3"/>
                </a:solidFill>
              </a:rPr>
              <a:t>heart_disease</a:t>
            </a:r>
            <a:r>
              <a:rPr lang="en-US" sz="1600" dirty="0">
                <a:solidFill>
                  <a:srgbClr val="D69DE3"/>
                </a:solidFill>
              </a:rPr>
              <a:t>', 'ever_married','</a:t>
            </a:r>
            <a:r>
              <a:rPr lang="en-US" sz="1600" dirty="0" err="1">
                <a:solidFill>
                  <a:srgbClr val="D69DE3"/>
                </a:solidFill>
              </a:rPr>
              <a:t>work_type</a:t>
            </a:r>
            <a:r>
              <a:rPr lang="en-US" sz="1600" dirty="0">
                <a:solidFill>
                  <a:srgbClr val="D69DE3"/>
                </a:solidFill>
              </a:rPr>
              <a:t>', '</a:t>
            </a:r>
            <a:r>
              <a:rPr lang="en-US" sz="1600" dirty="0" err="1">
                <a:solidFill>
                  <a:srgbClr val="D69DE3"/>
                </a:solidFill>
              </a:rPr>
              <a:t>Residence_type</a:t>
            </a:r>
            <a:r>
              <a:rPr lang="en-US" sz="1600" dirty="0">
                <a:solidFill>
                  <a:srgbClr val="D69DE3"/>
                </a:solidFill>
              </a:rPr>
              <a:t>', '</a:t>
            </a:r>
            <a:r>
              <a:rPr lang="en-US" sz="1600" dirty="0" err="1">
                <a:solidFill>
                  <a:srgbClr val="D69DE3"/>
                </a:solidFill>
              </a:rPr>
              <a:t>avg_glucose_level</a:t>
            </a:r>
            <a:r>
              <a:rPr lang="en-US" sz="1600" dirty="0">
                <a:solidFill>
                  <a:srgbClr val="D69DE3"/>
                </a:solidFill>
              </a:rPr>
              <a:t>', '</a:t>
            </a:r>
            <a:r>
              <a:rPr lang="en-US" sz="1600" dirty="0" err="1">
                <a:solidFill>
                  <a:srgbClr val="D69DE3"/>
                </a:solidFill>
              </a:rPr>
              <a:t>bmi</a:t>
            </a:r>
            <a:r>
              <a:rPr lang="en-US" sz="1600" dirty="0">
                <a:solidFill>
                  <a:srgbClr val="D69DE3"/>
                </a:solidFill>
              </a:rPr>
              <a:t>', '</a:t>
            </a:r>
            <a:r>
              <a:rPr lang="en-US" sz="1600" dirty="0" err="1">
                <a:solidFill>
                  <a:srgbClr val="D69DE3"/>
                </a:solidFill>
              </a:rPr>
              <a:t>smoking_status</a:t>
            </a:r>
            <a:r>
              <a:rPr lang="en-US" sz="1600" dirty="0">
                <a:solidFill>
                  <a:srgbClr val="D69DE3"/>
                </a:solidFill>
              </a:rPr>
              <a:t>']</a:t>
            </a:r>
            <a:endParaRPr lang="he-IL" sz="1600" dirty="0">
              <a:solidFill>
                <a:srgbClr val="D69DE3"/>
              </a:solidFill>
            </a:endParaRPr>
          </a:p>
        </p:txBody>
      </p:sp>
      <p:pic>
        <p:nvPicPr>
          <p:cNvPr id="7" name="תמונה 6">
            <a:extLst>
              <a:ext uri="{FF2B5EF4-FFF2-40B4-BE49-F238E27FC236}">
                <a16:creationId xmlns:a16="http://schemas.microsoft.com/office/drawing/2014/main" id="{A539BCAE-9047-9A4C-2B9D-3CCDF65A1BAA}"/>
              </a:ext>
            </a:extLst>
          </p:cNvPr>
          <p:cNvPicPr>
            <a:picLocks noChangeAspect="1"/>
          </p:cNvPicPr>
          <p:nvPr/>
        </p:nvPicPr>
        <p:blipFill>
          <a:blip r:embed="rId3"/>
          <a:stretch>
            <a:fillRect/>
          </a:stretch>
        </p:blipFill>
        <p:spPr>
          <a:xfrm>
            <a:off x="161413" y="1832251"/>
            <a:ext cx="14307573" cy="4565097"/>
          </a:xfrm>
          <a:prstGeom prst="rect">
            <a:avLst/>
          </a:prstGeom>
        </p:spPr>
      </p:pic>
    </p:spTree>
    <p:extLst>
      <p:ext uri="{BB962C8B-B14F-4D97-AF65-F5344CB8AC3E}">
        <p14:creationId xmlns:p14="http://schemas.microsoft.com/office/powerpoint/2010/main" val="7150521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4" name="Text 1"/>
          <p:cNvSpPr/>
          <p:nvPr/>
        </p:nvSpPr>
        <p:spPr>
          <a:xfrm>
            <a:off x="3163809" y="178001"/>
            <a:ext cx="5087064" cy="597694"/>
          </a:xfrm>
          <a:prstGeom prst="rect">
            <a:avLst/>
          </a:prstGeom>
          <a:noFill/>
          <a:ln/>
        </p:spPr>
        <p:txBody>
          <a:bodyPr wrap="none" lIns="0" tIns="0" rIns="0" bIns="0" rtlCol="0" anchor="t"/>
          <a:lstStyle/>
          <a:p>
            <a:pPr>
              <a:lnSpc>
                <a:spcPts val="4700"/>
              </a:lnSpc>
            </a:pPr>
            <a:r>
              <a:rPr lang="he-IL" sz="3600" dirty="0">
                <a:solidFill>
                  <a:srgbClr val="D69DE3"/>
                </a:solidFill>
                <a:latin typeface="Bradley Hand ITC" panose="03070402050302030203" pitchFamily="66" charset="0"/>
              </a:rPr>
              <a:t>ניתוח והסבר התוצאות</a:t>
            </a:r>
            <a:endParaRPr lang="en-US" sz="3750" dirty="0">
              <a:solidFill>
                <a:srgbClr val="D69DE3"/>
              </a:solidFill>
            </a:endParaRPr>
          </a:p>
        </p:txBody>
      </p:sp>
      <p:sp>
        <p:nvSpPr>
          <p:cNvPr id="5" name="Shape 2"/>
          <p:cNvSpPr/>
          <p:nvPr/>
        </p:nvSpPr>
        <p:spPr>
          <a:xfrm>
            <a:off x="8342876" y="798682"/>
            <a:ext cx="191214" cy="1407676"/>
          </a:xfrm>
          <a:prstGeom prst="roundRect">
            <a:avLst>
              <a:gd name="adj" fmla="val 42012"/>
            </a:avLst>
          </a:prstGeom>
          <a:solidFill>
            <a:srgbClr val="282D5E"/>
          </a:solidFill>
          <a:ln/>
        </p:spPr>
        <p:txBody>
          <a:bodyPr/>
          <a:lstStyle/>
          <a:p>
            <a:endParaRPr lang="he-IL"/>
          </a:p>
        </p:txBody>
      </p:sp>
      <p:sp>
        <p:nvSpPr>
          <p:cNvPr id="7" name="Text 4"/>
          <p:cNvSpPr/>
          <p:nvPr/>
        </p:nvSpPr>
        <p:spPr>
          <a:xfrm>
            <a:off x="828040" y="890777"/>
            <a:ext cx="7422833" cy="611743"/>
          </a:xfrm>
          <a:prstGeom prst="rect">
            <a:avLst/>
          </a:prstGeom>
          <a:noFill/>
          <a:ln/>
        </p:spPr>
        <p:txBody>
          <a:bodyPr wrap="square" lIns="0" tIns="0" rIns="0" bIns="0" rtlCol="0" anchor="t"/>
          <a:lstStyle/>
          <a:p>
            <a:pPr>
              <a:lnSpc>
                <a:spcPct val="115000"/>
              </a:lnSpc>
              <a:spcAft>
                <a:spcPts val="1000"/>
              </a:spcAft>
            </a:pPr>
            <a:r>
              <a:rPr lang="en-US" sz="1700" dirty="0">
                <a:solidFill>
                  <a:schemeClr val="bg1"/>
                </a:solidFill>
                <a:latin typeface="Calibri" panose="020F0502020204030204" pitchFamily="34" charset="0"/>
                <a:ea typeface="Times New Roman" panose="02020603050405020304" pitchFamily="18" charset="0"/>
                <a:cs typeface="Arial" panose="020B0604020202020204" pitchFamily="34" charset="0"/>
              </a:rPr>
              <a:t>Logistic Regression</a:t>
            </a:r>
            <a:r>
              <a:rPr lang="he-IL" sz="1700" dirty="0">
                <a:solidFill>
                  <a:schemeClr val="bg1"/>
                </a:solidFill>
                <a:latin typeface="Arial" panose="020B0604020202020204" pitchFamily="34" charset="0"/>
                <a:ea typeface="Times New Roman" panose="02020603050405020304" pitchFamily="18" charset="0"/>
              </a:rPr>
              <a:t> - האלגוריתם </a:t>
            </a:r>
            <a:r>
              <a:rPr lang="he-IL" sz="1700" dirty="0">
                <a:solidFill>
                  <a:schemeClr val="bg1"/>
                </a:solidFill>
                <a:latin typeface="Calibri" panose="020F0502020204030204" pitchFamily="34" charset="0"/>
              </a:rPr>
              <a:t>לא רק מספק מדד למידת ההתאמה של מנבא (גודל מקדם), אלא גם כיוון השיוך שלו (חיובי או שלילי). וניתן לומר זאת על המערך נתונים שלנו שנשאלו בו שאלות בו רצינו לדעת האם בהתבסס על נתון כלשהו האם יכול להיגרם שבץ מוחי כלומר שאלה של כן או לא.</a:t>
            </a:r>
          </a:p>
        </p:txBody>
      </p:sp>
      <p:sp>
        <p:nvSpPr>
          <p:cNvPr id="8" name="Shape 5"/>
          <p:cNvSpPr/>
          <p:nvPr/>
        </p:nvSpPr>
        <p:spPr>
          <a:xfrm>
            <a:off x="8111031" y="2273221"/>
            <a:ext cx="191214" cy="1407676"/>
          </a:xfrm>
          <a:prstGeom prst="roundRect">
            <a:avLst>
              <a:gd name="adj" fmla="val 42012"/>
            </a:avLst>
          </a:prstGeom>
          <a:solidFill>
            <a:srgbClr val="282D5E"/>
          </a:solidFill>
          <a:ln/>
        </p:spPr>
        <p:txBody>
          <a:bodyPr/>
          <a:lstStyle/>
          <a:p>
            <a:endParaRPr lang="he-IL"/>
          </a:p>
        </p:txBody>
      </p:sp>
      <p:sp>
        <p:nvSpPr>
          <p:cNvPr id="17" name="Shape 5">
            <a:extLst>
              <a:ext uri="{FF2B5EF4-FFF2-40B4-BE49-F238E27FC236}">
                <a16:creationId xmlns:a16="http://schemas.microsoft.com/office/drawing/2014/main" id="{44488526-D934-DBE4-63AD-8086C804FB27}"/>
              </a:ext>
            </a:extLst>
          </p:cNvPr>
          <p:cNvSpPr/>
          <p:nvPr/>
        </p:nvSpPr>
        <p:spPr>
          <a:xfrm>
            <a:off x="8015424" y="3839855"/>
            <a:ext cx="191214" cy="1407676"/>
          </a:xfrm>
          <a:prstGeom prst="roundRect">
            <a:avLst>
              <a:gd name="adj" fmla="val 42012"/>
            </a:avLst>
          </a:prstGeom>
          <a:solidFill>
            <a:srgbClr val="282D5E"/>
          </a:solidFill>
          <a:ln/>
        </p:spPr>
        <p:txBody>
          <a:bodyPr/>
          <a:lstStyle/>
          <a:p>
            <a:endParaRPr lang="he-IL"/>
          </a:p>
        </p:txBody>
      </p:sp>
      <p:sp>
        <p:nvSpPr>
          <p:cNvPr id="18" name="Shape 5">
            <a:extLst>
              <a:ext uri="{FF2B5EF4-FFF2-40B4-BE49-F238E27FC236}">
                <a16:creationId xmlns:a16="http://schemas.microsoft.com/office/drawing/2014/main" id="{B933F41B-F5CD-7AE2-0AE1-97FD7DEB4305}"/>
              </a:ext>
            </a:extLst>
          </p:cNvPr>
          <p:cNvSpPr/>
          <p:nvPr/>
        </p:nvSpPr>
        <p:spPr>
          <a:xfrm>
            <a:off x="7723983" y="5332551"/>
            <a:ext cx="191214" cy="1407676"/>
          </a:xfrm>
          <a:prstGeom prst="roundRect">
            <a:avLst>
              <a:gd name="adj" fmla="val 42012"/>
            </a:avLst>
          </a:prstGeom>
          <a:solidFill>
            <a:srgbClr val="282D5E"/>
          </a:solidFill>
          <a:ln/>
        </p:spPr>
        <p:txBody>
          <a:bodyPr/>
          <a:lstStyle/>
          <a:p>
            <a:endParaRPr lang="he-IL"/>
          </a:p>
        </p:txBody>
      </p:sp>
      <p:sp>
        <p:nvSpPr>
          <p:cNvPr id="19" name="Shape 5">
            <a:extLst>
              <a:ext uri="{FF2B5EF4-FFF2-40B4-BE49-F238E27FC236}">
                <a16:creationId xmlns:a16="http://schemas.microsoft.com/office/drawing/2014/main" id="{8028659E-71C3-A5C9-FA5B-C046A8BCD517}"/>
              </a:ext>
            </a:extLst>
          </p:cNvPr>
          <p:cNvSpPr/>
          <p:nvPr/>
        </p:nvSpPr>
        <p:spPr>
          <a:xfrm>
            <a:off x="7532769" y="6923377"/>
            <a:ext cx="191214" cy="1196649"/>
          </a:xfrm>
          <a:prstGeom prst="roundRect">
            <a:avLst>
              <a:gd name="adj" fmla="val 42012"/>
            </a:avLst>
          </a:prstGeom>
          <a:solidFill>
            <a:srgbClr val="282D5E"/>
          </a:solidFill>
          <a:ln/>
        </p:spPr>
        <p:txBody>
          <a:bodyPr/>
          <a:lstStyle/>
          <a:p>
            <a:endParaRPr lang="he-IL"/>
          </a:p>
        </p:txBody>
      </p:sp>
      <p:sp>
        <p:nvSpPr>
          <p:cNvPr id="20" name="Text 4">
            <a:extLst>
              <a:ext uri="{FF2B5EF4-FFF2-40B4-BE49-F238E27FC236}">
                <a16:creationId xmlns:a16="http://schemas.microsoft.com/office/drawing/2014/main" id="{C477E5BC-C296-6320-BC79-D30B9FF7637E}"/>
              </a:ext>
            </a:extLst>
          </p:cNvPr>
          <p:cNvSpPr/>
          <p:nvPr/>
        </p:nvSpPr>
        <p:spPr>
          <a:xfrm>
            <a:off x="592591" y="2365316"/>
            <a:ext cx="7422833" cy="611743"/>
          </a:xfrm>
          <a:prstGeom prst="rect">
            <a:avLst/>
          </a:prstGeom>
          <a:noFill/>
          <a:ln/>
        </p:spPr>
        <p:txBody>
          <a:bodyPr wrap="square" lIns="0" tIns="0" rIns="0" bIns="0" rtlCol="0" anchor="t"/>
          <a:lstStyle/>
          <a:p>
            <a:pPr>
              <a:lnSpc>
                <a:spcPct val="115000"/>
              </a:lnSpc>
              <a:spcAft>
                <a:spcPts val="1000"/>
              </a:spcAft>
            </a:pPr>
            <a:r>
              <a:rPr lang="en-US" sz="1600" dirty="0">
                <a:solidFill>
                  <a:schemeClr val="bg1"/>
                </a:solidFill>
                <a:latin typeface="Calibri" panose="020F0502020204030204" pitchFamily="34" charset="0"/>
                <a:cs typeface="Arial" panose="020B0604020202020204" pitchFamily="34" charset="0"/>
              </a:rPr>
              <a:t>K-Nearest Neighbors</a:t>
            </a:r>
            <a:r>
              <a:rPr lang="he-IL" sz="1600" dirty="0">
                <a:solidFill>
                  <a:schemeClr val="bg1"/>
                </a:solidFill>
                <a:latin typeface="Calibri" panose="020F0502020204030204" pitchFamily="34" charset="0"/>
              </a:rPr>
              <a:t> – האלגוריתם לא עובד טוב עם מערכי נתונים גדולים. במערכי נתונים גדולים, העלות של חישוב המרחק בין הנקודה החדשה לכל נקודה קיימת היא עצומה מה שפוגע בביצועי האלגוריתם. לכן מכיוון שאצלנו מדובר במערך נתונים לא גדול (כ-5000 שורות) אז המרחק בין הנקודה החדשה לכל נקודה קיימת היא יחסית קטנה וכך הביצועים של האלגוריתם הם יעילים. </a:t>
            </a:r>
          </a:p>
        </p:txBody>
      </p:sp>
      <p:sp>
        <p:nvSpPr>
          <p:cNvPr id="21" name="Text 4">
            <a:extLst>
              <a:ext uri="{FF2B5EF4-FFF2-40B4-BE49-F238E27FC236}">
                <a16:creationId xmlns:a16="http://schemas.microsoft.com/office/drawing/2014/main" id="{931FE32D-E7BA-7EE7-E17A-55E8DCD7DE19}"/>
              </a:ext>
            </a:extLst>
          </p:cNvPr>
          <p:cNvSpPr/>
          <p:nvPr/>
        </p:nvSpPr>
        <p:spPr>
          <a:xfrm>
            <a:off x="492364" y="3925800"/>
            <a:ext cx="7422833" cy="611743"/>
          </a:xfrm>
          <a:prstGeom prst="rect">
            <a:avLst/>
          </a:prstGeom>
          <a:noFill/>
          <a:ln/>
        </p:spPr>
        <p:txBody>
          <a:bodyPr wrap="square" lIns="0" tIns="0" rIns="0" bIns="0" rtlCol="0" anchor="t"/>
          <a:lstStyle/>
          <a:p>
            <a:pPr>
              <a:lnSpc>
                <a:spcPct val="115000"/>
              </a:lnSpc>
              <a:spcAft>
                <a:spcPts val="1000"/>
              </a:spcAft>
            </a:pPr>
            <a:r>
              <a:rPr lang="en-US" sz="1600" dirty="0">
                <a:solidFill>
                  <a:schemeClr val="bg1"/>
                </a:solidFill>
                <a:latin typeface="Calibri" panose="020F0502020204030204" pitchFamily="34" charset="0"/>
                <a:ea typeface="Times New Roman" panose="02020603050405020304" pitchFamily="18" charset="0"/>
                <a:cs typeface="Arial" panose="020B0604020202020204" pitchFamily="34" charset="0"/>
              </a:rPr>
              <a:t> Decision Tree</a:t>
            </a:r>
            <a:r>
              <a:rPr lang="he-IL" sz="1600" dirty="0">
                <a:solidFill>
                  <a:schemeClr val="bg1"/>
                </a:solidFill>
                <a:latin typeface="Calibri" panose="020F0502020204030204" pitchFamily="34" charset="0"/>
                <a:ea typeface="Times New Roman" panose="02020603050405020304" pitchFamily="18" charset="0"/>
              </a:rPr>
              <a:t>- עבור הרבה תוויות קטגוריות, איכות התהליך של עץ הבחירה עשויה לעלות. כלומר קיימים אצלנו במערך הנתונים קטגוריות בהן יש הרבה אופציות וכך עץ ההחלטה גדל ואיכות הסיווג יורדת ולכן ניתן לראות שאחוז הדיוק של האלגוריתם הזה הוא נמוך יותר יחסית לשאר האלגוריתמים, הוא פחות מתאים כסיווג עבור מערך הנתונים שלנו בצורה יעילה.</a:t>
            </a:r>
            <a:endParaRPr lang="he-IL" sz="1600" dirty="0">
              <a:solidFill>
                <a:schemeClr val="bg1"/>
              </a:solidFill>
              <a:latin typeface="Bradley Hand ITC" panose="03070402050302030203" pitchFamily="66" charset="0"/>
            </a:endParaRPr>
          </a:p>
        </p:txBody>
      </p:sp>
      <p:sp>
        <p:nvSpPr>
          <p:cNvPr id="22" name="Text 4">
            <a:extLst>
              <a:ext uri="{FF2B5EF4-FFF2-40B4-BE49-F238E27FC236}">
                <a16:creationId xmlns:a16="http://schemas.microsoft.com/office/drawing/2014/main" id="{BF26717B-4CC9-E65F-A41B-271B9F462CC2}"/>
              </a:ext>
            </a:extLst>
          </p:cNvPr>
          <p:cNvSpPr/>
          <p:nvPr/>
        </p:nvSpPr>
        <p:spPr>
          <a:xfrm>
            <a:off x="0" y="7032951"/>
            <a:ext cx="7422833" cy="611743"/>
          </a:xfrm>
          <a:prstGeom prst="rect">
            <a:avLst/>
          </a:prstGeom>
          <a:noFill/>
          <a:ln/>
        </p:spPr>
        <p:txBody>
          <a:bodyPr wrap="square" lIns="0" tIns="0" rIns="0" bIns="0" rtlCol="0" anchor="t"/>
          <a:lstStyle/>
          <a:p>
            <a:pPr>
              <a:lnSpc>
                <a:spcPct val="115000"/>
              </a:lnSpc>
              <a:spcAft>
                <a:spcPts val="1000"/>
              </a:spcAft>
            </a:pPr>
            <a:r>
              <a:rPr lang="en-US" sz="1700" dirty="0" err="1">
                <a:solidFill>
                  <a:schemeClr val="bg1"/>
                </a:solidFill>
                <a:latin typeface="Calibri" panose="020F0502020204030204" pitchFamily="34" charset="0"/>
                <a:cs typeface="Arial" panose="020B0604020202020204" pitchFamily="34" charset="0"/>
              </a:rPr>
              <a:t>Adaboost</a:t>
            </a:r>
            <a:r>
              <a:rPr lang="he-IL" sz="1700" dirty="0">
                <a:solidFill>
                  <a:schemeClr val="bg1"/>
                </a:solidFill>
                <a:latin typeface="Calibri" panose="020F0502020204030204" pitchFamily="34" charset="0"/>
              </a:rPr>
              <a:t> </a:t>
            </a:r>
            <a:r>
              <a:rPr lang="en-US" sz="1700" dirty="0">
                <a:solidFill>
                  <a:schemeClr val="bg1"/>
                </a:solidFill>
                <a:latin typeface="Calibri" panose="020F0502020204030204" pitchFamily="34" charset="0"/>
                <a:cs typeface="Arial" panose="020B0604020202020204" pitchFamily="34" charset="0"/>
              </a:rPr>
              <a:t>–</a:t>
            </a:r>
            <a:r>
              <a:rPr lang="he-IL" sz="1700" dirty="0">
                <a:solidFill>
                  <a:schemeClr val="bg1"/>
                </a:solidFill>
                <a:latin typeface="Calibri" panose="020F0502020204030204" pitchFamily="34" charset="0"/>
              </a:rPr>
              <a:t> האלגוריתם הוא רב תכליתי כלומר הוא יכול להתמודד עם טקסט כמו גם נתונים מספריים, וזה מתאר את המאגר שלנו כך שהנתונים מורכבים גם מטקסט וגם מנתונים מספריים.</a:t>
            </a:r>
            <a:endParaRPr lang="en-US" sz="1700" dirty="0">
              <a:solidFill>
                <a:schemeClr val="bg1"/>
              </a:solidFill>
              <a:latin typeface="Calibri" panose="020F0502020204030204" pitchFamily="34" charset="0"/>
              <a:cs typeface="Arial" panose="020B0604020202020204" pitchFamily="34" charset="0"/>
            </a:endParaRPr>
          </a:p>
        </p:txBody>
      </p:sp>
      <p:sp>
        <p:nvSpPr>
          <p:cNvPr id="23" name="Text 4">
            <a:extLst>
              <a:ext uri="{FF2B5EF4-FFF2-40B4-BE49-F238E27FC236}">
                <a16:creationId xmlns:a16="http://schemas.microsoft.com/office/drawing/2014/main" id="{3231BF50-19B3-4C07-9BA7-272D4E52F1C3}"/>
              </a:ext>
            </a:extLst>
          </p:cNvPr>
          <p:cNvSpPr/>
          <p:nvPr/>
        </p:nvSpPr>
        <p:spPr>
          <a:xfrm>
            <a:off x="237851" y="5368052"/>
            <a:ext cx="7422833" cy="611743"/>
          </a:xfrm>
          <a:prstGeom prst="rect">
            <a:avLst/>
          </a:prstGeom>
          <a:noFill/>
          <a:ln/>
        </p:spPr>
        <p:txBody>
          <a:bodyPr wrap="square" lIns="0" tIns="0" rIns="0" bIns="0" rtlCol="0" anchor="t"/>
          <a:lstStyle/>
          <a:p>
            <a:pPr>
              <a:lnSpc>
                <a:spcPct val="115000"/>
              </a:lnSpc>
              <a:spcAft>
                <a:spcPts val="1000"/>
              </a:spcAft>
            </a:pPr>
            <a:r>
              <a:rPr lang="en-US" sz="1600" dirty="0">
                <a:solidFill>
                  <a:schemeClr val="bg1"/>
                </a:solidFill>
                <a:latin typeface="Calibri" panose="020F0502020204030204" pitchFamily="34" charset="0"/>
                <a:cs typeface="Arial" panose="020B0604020202020204" pitchFamily="34" charset="0"/>
              </a:rPr>
              <a:t>SVM</a:t>
            </a:r>
            <a:r>
              <a:rPr lang="he-IL" sz="1600" dirty="0">
                <a:solidFill>
                  <a:schemeClr val="bg1"/>
                </a:solidFill>
                <a:latin typeface="Calibri" panose="020F0502020204030204" pitchFamily="34" charset="0"/>
              </a:rPr>
              <a:t> – ידוע כי אלגוריתם </a:t>
            </a:r>
            <a:r>
              <a:rPr lang="en-US" sz="1600" dirty="0">
                <a:solidFill>
                  <a:schemeClr val="bg1"/>
                </a:solidFill>
                <a:latin typeface="Calibri" panose="020F0502020204030204" pitchFamily="34" charset="0"/>
                <a:cs typeface="Arial" panose="020B0604020202020204" pitchFamily="34" charset="0"/>
              </a:rPr>
              <a:t>SVM</a:t>
            </a:r>
            <a:r>
              <a:rPr lang="he-IL" sz="1600" dirty="0">
                <a:solidFill>
                  <a:schemeClr val="bg1"/>
                </a:solidFill>
                <a:latin typeface="Calibri" panose="020F0502020204030204" pitchFamily="34" charset="0"/>
              </a:rPr>
              <a:t> לא עובד טוב עם מערך נתונים גדול אך אצלנו המערך נתונים אינו כל כך גדול (כ-5000 שורות) ולכן האלגוריתם עובד עליו בצורה יעילה. כך יותר קל לאלגוריתם לסווג בין הנתונים כי הוא צריך למצוא מישור מפריד כך שבין דוגמאות האימון לבין המפריד יהיו שוליים רחבים ככל האפשר וככל שמערך הנתונים קטן יותר יהיה קל יותר לאלגוריתם לבצע את ההפרדה המקסימאלית.</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10" name="תמונה 9">
            <a:extLst>
              <a:ext uri="{FF2B5EF4-FFF2-40B4-BE49-F238E27FC236}">
                <a16:creationId xmlns:a16="http://schemas.microsoft.com/office/drawing/2014/main" id="{01DE27AB-550A-038D-7850-02C7C31B6287}"/>
              </a:ext>
            </a:extLst>
          </p:cNvPr>
          <p:cNvPicPr>
            <a:picLocks noChangeAspect="1"/>
          </p:cNvPicPr>
          <p:nvPr/>
        </p:nvPicPr>
        <p:blipFill>
          <a:blip r:embed="rId3"/>
          <a:stretch>
            <a:fillRect/>
          </a:stretch>
        </p:blipFill>
        <p:spPr>
          <a:xfrm>
            <a:off x="6008914" y="2245594"/>
            <a:ext cx="8245928" cy="4677720"/>
          </a:xfrm>
          <a:prstGeom prst="rect">
            <a:avLst/>
          </a:prstGeom>
        </p:spPr>
      </p:pic>
      <p:sp>
        <p:nvSpPr>
          <p:cNvPr id="11" name="תיבת טקסט 10">
            <a:extLst>
              <a:ext uri="{FF2B5EF4-FFF2-40B4-BE49-F238E27FC236}">
                <a16:creationId xmlns:a16="http://schemas.microsoft.com/office/drawing/2014/main" id="{DBD37824-1681-D67B-27D6-561EBC7A469B}"/>
              </a:ext>
            </a:extLst>
          </p:cNvPr>
          <p:cNvSpPr txBox="1"/>
          <p:nvPr/>
        </p:nvSpPr>
        <p:spPr>
          <a:xfrm>
            <a:off x="-666205" y="1213789"/>
            <a:ext cx="5564777" cy="584775"/>
          </a:xfrm>
          <a:prstGeom prst="rect">
            <a:avLst/>
          </a:prstGeom>
          <a:noFill/>
        </p:spPr>
        <p:txBody>
          <a:bodyPr wrap="square" rtlCol="1">
            <a:spAutoFit/>
          </a:bodyPr>
          <a:lstStyle/>
          <a:p>
            <a:r>
              <a:rPr lang="en-US" sz="3200" dirty="0">
                <a:solidFill>
                  <a:schemeClr val="bg1"/>
                </a:solidFill>
                <a:latin typeface="Arial" panose="020B0604020202020204" pitchFamily="34" charset="0"/>
                <a:cs typeface="Arial" panose="020B0604020202020204" pitchFamily="34" charset="0"/>
              </a:rPr>
              <a:t>Dimension Reduction</a:t>
            </a:r>
            <a:endParaRPr lang="he-IL" sz="3200" dirty="0">
              <a:solidFill>
                <a:schemeClr val="bg1"/>
              </a:solidFill>
            </a:endParaRPr>
          </a:p>
        </p:txBody>
      </p:sp>
      <p:sp>
        <p:nvSpPr>
          <p:cNvPr id="12" name="תיבת טקסט 11">
            <a:extLst>
              <a:ext uri="{FF2B5EF4-FFF2-40B4-BE49-F238E27FC236}">
                <a16:creationId xmlns:a16="http://schemas.microsoft.com/office/drawing/2014/main" id="{62E1F126-CE95-60B5-598C-A82E3571EC1D}"/>
              </a:ext>
            </a:extLst>
          </p:cNvPr>
          <p:cNvSpPr txBox="1"/>
          <p:nvPr/>
        </p:nvSpPr>
        <p:spPr>
          <a:xfrm>
            <a:off x="1031964" y="2521132"/>
            <a:ext cx="3866608" cy="3970318"/>
          </a:xfrm>
          <a:prstGeom prst="rect">
            <a:avLst/>
          </a:prstGeom>
          <a:noFill/>
        </p:spPr>
        <p:txBody>
          <a:bodyPr wrap="square" rtlCol="1">
            <a:spAutoFit/>
          </a:bodyPr>
          <a:lstStyle/>
          <a:p>
            <a:r>
              <a:rPr lang="he-IL" sz="2400" dirty="0">
                <a:solidFill>
                  <a:schemeClr val="bg1"/>
                </a:solidFill>
                <a:latin typeface="Calibri" panose="020F0502020204030204" pitchFamily="34" charset="0"/>
              </a:rPr>
              <a:t>הוספנו לניתוח מה קורה כאשר מורידים </a:t>
            </a:r>
            <a:r>
              <a:rPr lang="he-IL" sz="2400" dirty="0" err="1">
                <a:solidFill>
                  <a:schemeClr val="bg1"/>
                </a:solidFill>
                <a:latin typeface="Calibri" panose="020F0502020204030204" pitchFamily="34" charset="0"/>
              </a:rPr>
              <a:t>מימד</a:t>
            </a:r>
            <a:r>
              <a:rPr lang="he-IL" sz="2400" dirty="0">
                <a:solidFill>
                  <a:schemeClr val="bg1"/>
                </a:solidFill>
                <a:latin typeface="Calibri" panose="020F0502020204030204" pitchFamily="34" charset="0"/>
              </a:rPr>
              <a:t> בעזרת ספריית </a:t>
            </a:r>
            <a:r>
              <a:rPr lang="en-US" sz="2400" dirty="0">
                <a:solidFill>
                  <a:schemeClr val="bg1"/>
                </a:solidFill>
                <a:latin typeface="Calibri" panose="020F0502020204030204" pitchFamily="34" charset="0"/>
                <a:cs typeface="Arial" panose="020B0604020202020204" pitchFamily="34" charset="0"/>
              </a:rPr>
              <a:t>PCA</a:t>
            </a:r>
            <a:r>
              <a:rPr lang="he-IL" sz="2400" dirty="0">
                <a:solidFill>
                  <a:schemeClr val="bg1"/>
                </a:solidFill>
                <a:latin typeface="Calibri" panose="020F0502020204030204" pitchFamily="34" charset="0"/>
              </a:rPr>
              <a:t>.</a:t>
            </a:r>
          </a:p>
          <a:p>
            <a:endParaRPr lang="he-IL" sz="2400" dirty="0">
              <a:solidFill>
                <a:schemeClr val="bg1"/>
              </a:solidFill>
              <a:latin typeface="Calibri" panose="020F0502020204030204" pitchFamily="34" charset="0"/>
            </a:endParaRPr>
          </a:p>
          <a:p>
            <a:r>
              <a:rPr lang="he-IL" sz="2400" dirty="0">
                <a:solidFill>
                  <a:schemeClr val="bg1"/>
                </a:solidFill>
                <a:latin typeface="Calibri" panose="020F0502020204030204" pitchFamily="34" charset="0"/>
              </a:rPr>
              <a:t>ניתן לראות את 5 העמודות הקריטיות שהראנו כבר מקודם, ועבור כל עמודה (</a:t>
            </a:r>
            <a:r>
              <a:rPr lang="en-IL" sz="2400" dirty="0">
                <a:solidFill>
                  <a:schemeClr val="bg1"/>
                </a:solidFill>
                <a:latin typeface="Calibri" panose="020F0502020204030204" pitchFamily="34" charset="0"/>
                <a:cs typeface="Arial" panose="020B0604020202020204" pitchFamily="34" charset="0"/>
              </a:rPr>
              <a:t>PCA</a:t>
            </a:r>
            <a:r>
              <a:rPr lang="he-IL" sz="2400" dirty="0">
                <a:solidFill>
                  <a:schemeClr val="bg1"/>
                </a:solidFill>
                <a:latin typeface="Calibri" panose="020F0502020204030204" pitchFamily="34" charset="0"/>
              </a:rPr>
              <a:t> </a:t>
            </a:r>
            <a:r>
              <a:rPr lang="en-IL" sz="2400" dirty="0">
                <a:solidFill>
                  <a:schemeClr val="bg1"/>
                </a:solidFill>
                <a:latin typeface="Calibri" panose="020F0502020204030204" pitchFamily="34" charset="0"/>
                <a:cs typeface="Arial" panose="020B0604020202020204" pitchFamily="34" charset="0"/>
              </a:rPr>
              <a:t>Feature</a:t>
            </a:r>
            <a:r>
              <a:rPr lang="he-IL" sz="2400" dirty="0">
                <a:solidFill>
                  <a:schemeClr val="bg1"/>
                </a:solidFill>
                <a:latin typeface="Calibri" panose="020F0502020204030204" pitchFamily="34" charset="0"/>
              </a:rPr>
              <a:t>) מהי השונות שלה כאשר אנו מורידים את </a:t>
            </a:r>
            <a:r>
              <a:rPr lang="he-IL" sz="2400" dirty="0" err="1">
                <a:solidFill>
                  <a:schemeClr val="bg1"/>
                </a:solidFill>
                <a:latin typeface="Calibri" panose="020F0502020204030204" pitchFamily="34" charset="0"/>
              </a:rPr>
              <a:t>המימד</a:t>
            </a:r>
            <a:r>
              <a:rPr lang="he-IL" sz="2400" dirty="0">
                <a:solidFill>
                  <a:schemeClr val="bg1"/>
                </a:solidFill>
                <a:latin typeface="Calibri" panose="020F0502020204030204" pitchFamily="34" charset="0"/>
              </a:rPr>
              <a:t>.</a:t>
            </a:r>
          </a:p>
          <a:p>
            <a:endParaRPr lang="en-US" sz="1200" dirty="0">
              <a:solidFill>
                <a:schemeClr val="bg1"/>
              </a:solidFill>
            </a:endParaRPr>
          </a:p>
          <a:p>
            <a:endParaRPr lang="he-IL" sz="2400"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76920"/>
          </a:xfrm>
          <a:prstGeom prst="rect">
            <a:avLst/>
          </a:prstGeom>
        </p:spPr>
      </p:pic>
      <p:sp>
        <p:nvSpPr>
          <p:cNvPr id="9" name="תיבת טקסט 8">
            <a:extLst>
              <a:ext uri="{FF2B5EF4-FFF2-40B4-BE49-F238E27FC236}">
                <a16:creationId xmlns:a16="http://schemas.microsoft.com/office/drawing/2014/main" id="{00BA81BD-655A-BD46-5B33-81FB62D9C3A4}"/>
              </a:ext>
            </a:extLst>
          </p:cNvPr>
          <p:cNvSpPr txBox="1"/>
          <p:nvPr/>
        </p:nvSpPr>
        <p:spPr>
          <a:xfrm>
            <a:off x="2926080" y="3153795"/>
            <a:ext cx="9000308" cy="4770537"/>
          </a:xfrm>
          <a:prstGeom prst="rect">
            <a:avLst/>
          </a:prstGeom>
          <a:noFill/>
        </p:spPr>
        <p:txBody>
          <a:bodyPr wrap="square" rtlCol="1">
            <a:spAutoFit/>
          </a:bodyPr>
          <a:lstStyle/>
          <a:p>
            <a:r>
              <a:rPr lang="he-IL" sz="3600" b="1" dirty="0">
                <a:solidFill>
                  <a:srgbClr val="EEAEF6"/>
                </a:solidFill>
              </a:rPr>
              <a:t>הערכת ביצועים</a:t>
            </a:r>
            <a:r>
              <a:rPr lang="en-US" sz="3600" b="1" dirty="0">
                <a:solidFill>
                  <a:srgbClr val="EEAEF6"/>
                </a:solidFill>
              </a:rPr>
              <a:t>:</a:t>
            </a:r>
            <a:endParaRPr lang="he-IL" sz="3600" b="1" dirty="0">
              <a:solidFill>
                <a:srgbClr val="EEAEF6"/>
              </a:solidFill>
            </a:endParaRPr>
          </a:p>
          <a:p>
            <a:endParaRPr lang="en-US" sz="2400" dirty="0">
              <a:solidFill>
                <a:schemeClr val="bg1"/>
              </a:solidFill>
            </a:endParaRPr>
          </a:p>
          <a:p>
            <a:pPr marL="285750" lvl="0" indent="-285750">
              <a:buFont typeface="Arial" panose="020B0604020202020204" pitchFamily="34" charset="0"/>
              <a:buChar char="•"/>
            </a:pPr>
            <a:r>
              <a:rPr lang="he-IL" sz="2200" dirty="0">
                <a:solidFill>
                  <a:schemeClr val="bg1"/>
                </a:solidFill>
              </a:rPr>
              <a:t>נעשה שימוש במדד דיוק</a:t>
            </a:r>
            <a:r>
              <a:rPr lang="en-US" sz="2200" dirty="0">
                <a:solidFill>
                  <a:schemeClr val="bg1"/>
                </a:solidFill>
              </a:rPr>
              <a:t> (Accuracy) </a:t>
            </a:r>
            <a:r>
              <a:rPr lang="he-IL" sz="2200" dirty="0">
                <a:solidFill>
                  <a:schemeClr val="bg1"/>
                </a:solidFill>
              </a:rPr>
              <a:t>ככלי מרכזי להערכת ביצועי המודלים</a:t>
            </a:r>
            <a:r>
              <a:rPr lang="en-US" sz="2200" dirty="0">
                <a:solidFill>
                  <a:schemeClr val="bg1"/>
                </a:solidFill>
              </a:rPr>
              <a:t>.</a:t>
            </a:r>
          </a:p>
          <a:p>
            <a:pPr marL="285750" lvl="0" indent="-285750">
              <a:buFont typeface="Arial" panose="020B0604020202020204" pitchFamily="34" charset="0"/>
              <a:buChar char="•"/>
            </a:pPr>
            <a:r>
              <a:rPr lang="he-IL" sz="2200" dirty="0">
                <a:solidFill>
                  <a:schemeClr val="bg1"/>
                </a:solidFill>
              </a:rPr>
              <a:t>הדיוק חושב עבור כל אחד מהאלגוריתמים</a:t>
            </a:r>
            <a:r>
              <a:rPr lang="en-US" sz="2200" dirty="0">
                <a:solidFill>
                  <a:schemeClr val="bg1"/>
                </a:solidFill>
              </a:rPr>
              <a:t>: Logistic Regression, KNN, Decision Tree, AdaBoost </a:t>
            </a:r>
            <a:r>
              <a:rPr lang="he-IL" sz="2200" dirty="0">
                <a:solidFill>
                  <a:schemeClr val="bg1"/>
                </a:solidFill>
              </a:rPr>
              <a:t>ו־</a:t>
            </a:r>
            <a:r>
              <a:rPr lang="en-US" sz="2200" dirty="0">
                <a:solidFill>
                  <a:schemeClr val="bg1"/>
                </a:solidFill>
              </a:rPr>
              <a:t>SVM.</a:t>
            </a:r>
          </a:p>
          <a:p>
            <a:pPr marL="285750" lvl="0" indent="-285750">
              <a:buFont typeface="Arial" panose="020B0604020202020204" pitchFamily="34" charset="0"/>
              <a:buChar char="•"/>
            </a:pPr>
            <a:r>
              <a:rPr lang="he-IL" sz="2200" dirty="0">
                <a:solidFill>
                  <a:schemeClr val="bg1"/>
                </a:solidFill>
              </a:rPr>
              <a:t>התוצאות הוצגו בצורה כמותית (גרף השוואה בין האלגוריתמים) וכן נכתבה השוואה מילולית לניתוח חוזקות וחולשות של כל מודל.</a:t>
            </a:r>
            <a:r>
              <a:rPr lang="en-US" sz="2200" dirty="0">
                <a:solidFill>
                  <a:schemeClr val="bg1"/>
                </a:solidFill>
              </a:rPr>
              <a:t>  </a:t>
            </a:r>
            <a:r>
              <a:rPr lang="he-IL" sz="2200" dirty="0">
                <a:solidFill>
                  <a:schemeClr val="bg1"/>
                </a:solidFill>
              </a:rPr>
              <a:t>תוצאות הדיוק הוצגו בגרף השוואתי ברור, הממחיש את ההבדלים בין המודלים</a:t>
            </a:r>
            <a:r>
              <a:rPr lang="en-US" sz="2200" dirty="0">
                <a:solidFill>
                  <a:schemeClr val="bg1"/>
                </a:solidFill>
              </a:rPr>
              <a:t>.</a:t>
            </a:r>
          </a:p>
          <a:p>
            <a:pPr marL="285750" lvl="0" indent="-285750">
              <a:buFont typeface="Arial" panose="020B0604020202020204" pitchFamily="34" charset="0"/>
              <a:buChar char="•"/>
            </a:pPr>
            <a:r>
              <a:rPr lang="he-IL" sz="2200" dirty="0">
                <a:solidFill>
                  <a:schemeClr val="bg1"/>
                </a:solidFill>
              </a:rPr>
              <a:t>בוצע ניתוח של חשיבות משתנים</a:t>
            </a:r>
            <a:r>
              <a:rPr lang="en-US" sz="2200" dirty="0">
                <a:solidFill>
                  <a:schemeClr val="bg1"/>
                </a:solidFill>
              </a:rPr>
              <a:t> (Feature Importance) </a:t>
            </a:r>
            <a:r>
              <a:rPr lang="he-IL" sz="2200" dirty="0">
                <a:solidFill>
                  <a:schemeClr val="bg1"/>
                </a:solidFill>
              </a:rPr>
              <a:t>באמצעות</a:t>
            </a:r>
            <a:r>
              <a:rPr lang="en-US" sz="2200" dirty="0">
                <a:solidFill>
                  <a:schemeClr val="bg1"/>
                </a:solidFill>
              </a:rPr>
              <a:t> </a:t>
            </a:r>
            <a:r>
              <a:rPr lang="en-US" sz="2200" dirty="0" err="1">
                <a:solidFill>
                  <a:schemeClr val="bg1"/>
                </a:solidFill>
              </a:rPr>
              <a:t>ExtraTreesClassifier</a:t>
            </a:r>
            <a:r>
              <a:rPr lang="en-US" sz="2200" dirty="0">
                <a:solidFill>
                  <a:schemeClr val="bg1"/>
                </a:solidFill>
              </a:rPr>
              <a:t>.</a:t>
            </a:r>
          </a:p>
          <a:p>
            <a:pPr marL="285750" lvl="0" indent="-285750">
              <a:buFont typeface="Arial" panose="020B0604020202020204" pitchFamily="34" charset="0"/>
              <a:buChar char="•"/>
            </a:pPr>
            <a:r>
              <a:rPr lang="he-IL" sz="2200" dirty="0">
                <a:solidFill>
                  <a:schemeClr val="bg1"/>
                </a:solidFill>
              </a:rPr>
              <a:t>בוצע השוואה בין ביצועים לפני ואחרי הפחתת ממד</a:t>
            </a:r>
            <a:r>
              <a:rPr lang="en-US" sz="2200" dirty="0">
                <a:solidFill>
                  <a:schemeClr val="bg1"/>
                </a:solidFill>
              </a:rPr>
              <a:t> (PCA), </a:t>
            </a:r>
            <a:r>
              <a:rPr lang="he-IL" sz="2200" dirty="0">
                <a:solidFill>
                  <a:schemeClr val="bg1"/>
                </a:solidFill>
              </a:rPr>
              <a:t>במטרה לבחון האם ניתן לשפר את מהירות המודלים תוך שמירה על רמת דיוק סבירה</a:t>
            </a:r>
            <a:r>
              <a:rPr lang="en-US" sz="2200" dirty="0">
                <a:solidFill>
                  <a:schemeClr val="bg1"/>
                </a:solidFill>
              </a:rPr>
              <a:t>.</a:t>
            </a:r>
          </a:p>
          <a:p>
            <a:endParaRPr lang="he-IL" sz="2400"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7" name="תיבת טקסט 6">
            <a:extLst>
              <a:ext uri="{FF2B5EF4-FFF2-40B4-BE49-F238E27FC236}">
                <a16:creationId xmlns:a16="http://schemas.microsoft.com/office/drawing/2014/main" id="{3C88D10F-AF43-D96A-CA2A-9C3AF4E2DB20}"/>
              </a:ext>
            </a:extLst>
          </p:cNvPr>
          <p:cNvSpPr txBox="1"/>
          <p:nvPr/>
        </p:nvSpPr>
        <p:spPr>
          <a:xfrm>
            <a:off x="1100324" y="1633646"/>
            <a:ext cx="7315200" cy="769441"/>
          </a:xfrm>
          <a:prstGeom prst="rect">
            <a:avLst/>
          </a:prstGeom>
          <a:noFill/>
        </p:spPr>
        <p:txBody>
          <a:bodyPr wrap="square">
            <a:spAutoFit/>
          </a:bodyPr>
          <a:lstStyle/>
          <a:p>
            <a:r>
              <a:rPr lang="he-IL" sz="4400" dirty="0">
                <a:solidFill>
                  <a:srgbClr val="EEAEF6"/>
                </a:solidFill>
                <a:latin typeface="Arial" panose="020B0604020202020204" pitchFamily="34" charset="0"/>
                <a:cs typeface="Arial" panose="020B0604020202020204" pitchFamily="34" charset="0"/>
              </a:rPr>
              <a:t>לסיכום</a:t>
            </a:r>
            <a:endParaRPr lang="he-IL" sz="4400" dirty="0">
              <a:solidFill>
                <a:srgbClr val="EEAEF6"/>
              </a:solidFill>
            </a:endParaRPr>
          </a:p>
        </p:txBody>
      </p:sp>
      <p:sp>
        <p:nvSpPr>
          <p:cNvPr id="3" name="תיבת טקסט 2">
            <a:extLst>
              <a:ext uri="{FF2B5EF4-FFF2-40B4-BE49-F238E27FC236}">
                <a16:creationId xmlns:a16="http://schemas.microsoft.com/office/drawing/2014/main" id="{3461076E-DE72-E684-D19B-6D2A106EB00F}"/>
              </a:ext>
            </a:extLst>
          </p:cNvPr>
          <p:cNvSpPr txBox="1"/>
          <p:nvPr/>
        </p:nvSpPr>
        <p:spPr>
          <a:xfrm>
            <a:off x="313508" y="2625636"/>
            <a:ext cx="8216537" cy="3970318"/>
          </a:xfrm>
          <a:prstGeom prst="rect">
            <a:avLst/>
          </a:prstGeom>
          <a:noFill/>
        </p:spPr>
        <p:txBody>
          <a:bodyPr wrap="square" rtlCol="1">
            <a:spAutoFit/>
          </a:bodyPr>
          <a:lstStyle/>
          <a:p>
            <a:r>
              <a:rPr lang="he-IL" sz="2800" dirty="0">
                <a:solidFill>
                  <a:schemeClr val="bg1"/>
                </a:solidFill>
              </a:rPr>
              <a:t>מטרת המחקר היא להשוות בין מודלים שונים של למידת מכונה על בסיס ביצועיהם במאגר</a:t>
            </a:r>
            <a:r>
              <a:rPr lang="en-US" sz="2800" dirty="0">
                <a:solidFill>
                  <a:schemeClr val="bg1"/>
                </a:solidFill>
              </a:rPr>
              <a:t> ,Stroke Prediction  </a:t>
            </a:r>
            <a:r>
              <a:rPr lang="he-IL" sz="2800" dirty="0">
                <a:solidFill>
                  <a:schemeClr val="bg1"/>
                </a:solidFill>
              </a:rPr>
              <a:t>לזהות את הגורמים המשפיעים ביותר על הסיכון לשבץ מוחי, ולבחון שיפורים פוטנציאליים באמצעות ניתוח תכונות, הפחתת ממדים</a:t>
            </a:r>
            <a:r>
              <a:rPr lang="en-US" sz="2800" dirty="0">
                <a:solidFill>
                  <a:schemeClr val="bg1"/>
                </a:solidFill>
              </a:rPr>
              <a:t> (PCA), </a:t>
            </a:r>
            <a:r>
              <a:rPr lang="he-IL" sz="2800" dirty="0">
                <a:solidFill>
                  <a:schemeClr val="bg1"/>
                </a:solidFill>
              </a:rPr>
              <a:t>ועיבוד מקדים לנתונים</a:t>
            </a:r>
            <a:r>
              <a:rPr lang="en-US" sz="2800" dirty="0">
                <a:solidFill>
                  <a:schemeClr val="bg1"/>
                </a:solidFill>
              </a:rPr>
              <a:t>.</a:t>
            </a:r>
            <a:br>
              <a:rPr lang="en-US" sz="2800" dirty="0">
                <a:solidFill>
                  <a:schemeClr val="bg1"/>
                </a:solidFill>
              </a:rPr>
            </a:br>
            <a:r>
              <a:rPr lang="he-IL" sz="2800" dirty="0">
                <a:solidFill>
                  <a:schemeClr val="bg1"/>
                </a:solidFill>
              </a:rPr>
              <a:t>תוצאות המחקר יספקו תובנות לגבי המודלים האופטימליים לסיווג מטופלים בסיכון לשבץ מוחי, ויתרמו להבנה טובה יותר של קשרים בין משתנים רפואיים לבין הופעת שבץ</a:t>
            </a:r>
            <a:r>
              <a:rPr lang="en-US" sz="2800" dirty="0">
                <a:solidFill>
                  <a:schemeClr val="bg1"/>
                </a:solidFill>
              </a:rPr>
              <a:t>.</a:t>
            </a:r>
          </a:p>
          <a:p>
            <a:endParaRPr lang="he-IL" sz="2800" dirty="0">
              <a:solidFill>
                <a:schemeClr val="bg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7B4760-938A-D9B4-93A0-7B66418FCCA9}"/>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F8534597-908F-0298-FBC0-897134C326BB}"/>
              </a:ext>
            </a:extLst>
          </p:cNvPr>
          <p:cNvPicPr>
            <a:picLocks noChangeAspect="1"/>
          </p:cNvPicPr>
          <p:nvPr/>
        </p:nvPicPr>
        <p:blipFill>
          <a:blip r:embed="rId3"/>
          <a:stretch>
            <a:fillRect/>
          </a:stretch>
        </p:blipFill>
        <p:spPr>
          <a:xfrm>
            <a:off x="0" y="0"/>
            <a:ext cx="5760720" cy="8229600"/>
          </a:xfrm>
          <a:prstGeom prst="rect">
            <a:avLst/>
          </a:prstGeom>
        </p:spPr>
      </p:pic>
      <p:sp>
        <p:nvSpPr>
          <p:cNvPr id="4" name="תיבת טקסט 3">
            <a:extLst>
              <a:ext uri="{FF2B5EF4-FFF2-40B4-BE49-F238E27FC236}">
                <a16:creationId xmlns:a16="http://schemas.microsoft.com/office/drawing/2014/main" id="{82C2A839-FB87-7FAB-B079-4839BDCD9F35}"/>
              </a:ext>
            </a:extLst>
          </p:cNvPr>
          <p:cNvSpPr txBox="1"/>
          <p:nvPr/>
        </p:nvSpPr>
        <p:spPr>
          <a:xfrm>
            <a:off x="5760720" y="964866"/>
            <a:ext cx="7315200" cy="584775"/>
          </a:xfrm>
          <a:prstGeom prst="rect">
            <a:avLst/>
          </a:prstGeom>
          <a:noFill/>
        </p:spPr>
        <p:txBody>
          <a:bodyPr wrap="square">
            <a:spAutoFit/>
          </a:bodyPr>
          <a:lstStyle/>
          <a:p>
            <a:r>
              <a:rPr lang="he-IL" sz="3200" dirty="0">
                <a:solidFill>
                  <a:schemeClr val="bg1"/>
                </a:solidFill>
                <a:latin typeface="Arial" panose="020B0604020202020204" pitchFamily="34" charset="0"/>
                <a:cs typeface="Arial" panose="020B0604020202020204" pitchFamily="34" charset="0"/>
              </a:rPr>
              <a:t>לסיכום</a:t>
            </a:r>
            <a:endParaRPr lang="he-IL" sz="3200" dirty="0">
              <a:solidFill>
                <a:schemeClr val="bg1"/>
              </a:solidFill>
            </a:endParaRPr>
          </a:p>
        </p:txBody>
      </p:sp>
    </p:spTree>
    <p:extLst>
      <p:ext uri="{BB962C8B-B14F-4D97-AF65-F5344CB8AC3E}">
        <p14:creationId xmlns:p14="http://schemas.microsoft.com/office/powerpoint/2010/main" val="31158219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11001375" y="977860"/>
            <a:ext cx="2835235" cy="354330"/>
          </a:xfrm>
          <a:prstGeom prst="rect">
            <a:avLst/>
          </a:prstGeom>
          <a:noFill/>
          <a:ln/>
        </p:spPr>
        <p:txBody>
          <a:bodyPr wrap="none" lIns="0" tIns="0" rIns="0" bIns="0" rtlCol="0" anchor="t"/>
          <a:lstStyle/>
          <a:p>
            <a:pPr marL="0" indent="0" algn="r" rtl="1">
              <a:lnSpc>
                <a:spcPts val="2750"/>
              </a:lnSpc>
              <a:buNone/>
            </a:pPr>
            <a:r>
              <a:rPr lang="en-US" sz="2200" b="1" dirty="0">
                <a:solidFill>
                  <a:srgbClr val="EEAEF6"/>
                </a:solidFill>
                <a:latin typeface="Bricolage Grotesque Extra Bold" pitchFamily="34" charset="0"/>
                <a:ea typeface="Bricolage Grotesque Extra Bold" pitchFamily="34" charset="-122"/>
                <a:cs typeface="Bricolage Grotesque Extra Bold" pitchFamily="34" charset="-120"/>
              </a:rPr>
              <a:t>מתודולוגיה</a:t>
            </a:r>
            <a:endParaRPr lang="en-US" sz="2200" dirty="0"/>
          </a:p>
        </p:txBody>
      </p:sp>
      <p:sp>
        <p:nvSpPr>
          <p:cNvPr id="3" name="Text 1"/>
          <p:cNvSpPr/>
          <p:nvPr/>
        </p:nvSpPr>
        <p:spPr>
          <a:xfrm>
            <a:off x="7804666" y="1559004"/>
            <a:ext cx="6031944" cy="708779"/>
          </a:xfrm>
          <a:prstGeom prst="rect">
            <a:avLst/>
          </a:prstGeom>
          <a:noFill/>
          <a:ln/>
        </p:spPr>
        <p:txBody>
          <a:bodyPr wrap="none" lIns="0" tIns="0" rIns="0" bIns="0" rtlCol="0" anchor="t"/>
          <a:lstStyle/>
          <a:p>
            <a:pPr marL="0" indent="0" algn="r" rtl="1">
              <a:lnSpc>
                <a:spcPts val="5550"/>
              </a:lnSpc>
              <a:buNone/>
            </a:pPr>
            <a:r>
              <a:rPr lang="en-US" sz="4450" b="1" dirty="0">
                <a:solidFill>
                  <a:srgbClr val="EEAEF6"/>
                </a:solidFill>
                <a:latin typeface="Bricolage Grotesque Extra Bold" pitchFamily="34" charset="0"/>
                <a:ea typeface="Bricolage Grotesque Extra Bold" pitchFamily="34" charset="-122"/>
                <a:cs typeface="Bricolage Grotesque Extra Bold" pitchFamily="34" charset="-120"/>
              </a:rPr>
              <a:t>עיבוד מקדים של הנתונים</a:t>
            </a:r>
            <a:endParaRPr lang="en-US" sz="4450" dirty="0"/>
          </a:p>
        </p:txBody>
      </p:sp>
      <p:sp>
        <p:nvSpPr>
          <p:cNvPr id="4" name="Shape 2"/>
          <p:cNvSpPr/>
          <p:nvPr/>
        </p:nvSpPr>
        <p:spPr>
          <a:xfrm>
            <a:off x="7400211" y="2948107"/>
            <a:ext cx="6436400" cy="226814"/>
          </a:xfrm>
          <a:prstGeom prst="roundRect">
            <a:avLst>
              <a:gd name="adj" fmla="val 42003"/>
            </a:avLst>
          </a:prstGeom>
          <a:solidFill>
            <a:srgbClr val="282D5E"/>
          </a:solidFill>
          <a:ln/>
        </p:spPr>
        <p:txBody>
          <a:bodyPr/>
          <a:lstStyle/>
          <a:p>
            <a:endParaRPr lang="he-IL"/>
          </a:p>
        </p:txBody>
      </p:sp>
      <p:sp>
        <p:nvSpPr>
          <p:cNvPr id="5" name="Text 3"/>
          <p:cNvSpPr/>
          <p:nvPr/>
        </p:nvSpPr>
        <p:spPr>
          <a:xfrm>
            <a:off x="10774561" y="3401735"/>
            <a:ext cx="2835235" cy="354330"/>
          </a:xfrm>
          <a:prstGeom prst="rect">
            <a:avLst/>
          </a:prstGeom>
          <a:noFill/>
          <a:ln/>
        </p:spPr>
        <p:txBody>
          <a:bodyPr wrap="none" lIns="0" tIns="0" rIns="0" bIns="0" rtlCol="0" anchor="t"/>
          <a:lstStyle/>
          <a:p>
            <a:pPr marL="0" indent="0" algn="r" rtl="1">
              <a:lnSpc>
                <a:spcPts val="275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טעינת וניקוי נתונים</a:t>
            </a:r>
            <a:endParaRPr lang="en-US" sz="2200" dirty="0"/>
          </a:p>
        </p:txBody>
      </p:sp>
      <p:sp>
        <p:nvSpPr>
          <p:cNvPr id="6" name="Text 4"/>
          <p:cNvSpPr/>
          <p:nvPr/>
        </p:nvSpPr>
        <p:spPr>
          <a:xfrm>
            <a:off x="7627025" y="3892153"/>
            <a:ext cx="5982772" cy="725805"/>
          </a:xfrm>
          <a:prstGeom prst="rect">
            <a:avLst/>
          </a:prstGeom>
          <a:noFill/>
          <a:ln/>
        </p:spPr>
        <p:txBody>
          <a:bodyPr wrap="square" lIns="0" tIns="0" rIns="0" bIns="0" rtlCol="0" anchor="t"/>
          <a:lstStyle/>
          <a:p>
            <a:pPr marL="0" indent="0" algn="r" rtl="1">
              <a:lnSpc>
                <a:spcPts val="2850"/>
              </a:lnSpc>
              <a:buNone/>
            </a:pPr>
            <a:r>
              <a:rPr lang="en-US" sz="1750" dirty="0">
                <a:solidFill>
                  <a:srgbClr val="E5DCE6"/>
                </a:solidFill>
                <a:latin typeface="Montserrat" pitchFamily="34" charset="0"/>
                <a:ea typeface="Montserrat" pitchFamily="34" charset="-122"/>
                <a:cs typeface="Montserrat" pitchFamily="34" charset="-120"/>
              </a:rPr>
              <a:t>קריאת קובץ stroke_dataset.csv באמצעות Pandas. טיפול בערכים חסרים, במיוחד ב-BMI, והסרת מזהה (id) לא רלוונטי.</a:t>
            </a:r>
            <a:endParaRPr lang="en-US" sz="1750" dirty="0"/>
          </a:p>
        </p:txBody>
      </p:sp>
      <p:sp>
        <p:nvSpPr>
          <p:cNvPr id="7" name="Shape 5"/>
          <p:cNvSpPr/>
          <p:nvPr/>
        </p:nvSpPr>
        <p:spPr>
          <a:xfrm>
            <a:off x="793790" y="2607945"/>
            <a:ext cx="6436400" cy="226814"/>
          </a:xfrm>
          <a:prstGeom prst="roundRect">
            <a:avLst>
              <a:gd name="adj" fmla="val 42003"/>
            </a:avLst>
          </a:prstGeom>
          <a:solidFill>
            <a:srgbClr val="282D5E"/>
          </a:solidFill>
          <a:ln/>
        </p:spPr>
        <p:txBody>
          <a:bodyPr/>
          <a:lstStyle/>
          <a:p>
            <a:endParaRPr lang="he-IL"/>
          </a:p>
        </p:txBody>
      </p:sp>
      <p:sp>
        <p:nvSpPr>
          <p:cNvPr id="8" name="Text 6"/>
          <p:cNvSpPr/>
          <p:nvPr/>
        </p:nvSpPr>
        <p:spPr>
          <a:xfrm>
            <a:off x="4128373" y="3061573"/>
            <a:ext cx="2875002" cy="354330"/>
          </a:xfrm>
          <a:prstGeom prst="rect">
            <a:avLst/>
          </a:prstGeom>
          <a:noFill/>
          <a:ln/>
        </p:spPr>
        <p:txBody>
          <a:bodyPr wrap="none" lIns="0" tIns="0" rIns="0" bIns="0" rtlCol="0" anchor="t"/>
          <a:lstStyle/>
          <a:p>
            <a:pPr marL="0" indent="0" algn="r" rtl="1">
              <a:lnSpc>
                <a:spcPts val="275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קידוד משתנים קטגוריים</a:t>
            </a:r>
            <a:endParaRPr lang="en-US" sz="2200" dirty="0"/>
          </a:p>
        </p:txBody>
      </p:sp>
      <p:sp>
        <p:nvSpPr>
          <p:cNvPr id="9" name="Text 7"/>
          <p:cNvSpPr/>
          <p:nvPr/>
        </p:nvSpPr>
        <p:spPr>
          <a:xfrm>
            <a:off x="1020604" y="3551992"/>
            <a:ext cx="5982772" cy="725805"/>
          </a:xfrm>
          <a:prstGeom prst="rect">
            <a:avLst/>
          </a:prstGeom>
          <a:noFill/>
          <a:ln/>
        </p:spPr>
        <p:txBody>
          <a:bodyPr wrap="square" lIns="0" tIns="0" rIns="0" bIns="0" rtlCol="0" anchor="t"/>
          <a:lstStyle/>
          <a:p>
            <a:pPr marL="0" indent="0" algn="r" rtl="1">
              <a:lnSpc>
                <a:spcPts val="2850"/>
              </a:lnSpc>
              <a:buNone/>
            </a:pPr>
            <a:r>
              <a:rPr lang="en-US" sz="1750" dirty="0">
                <a:solidFill>
                  <a:srgbClr val="E5DCE6"/>
                </a:solidFill>
                <a:latin typeface="Montserrat" pitchFamily="34" charset="0"/>
                <a:ea typeface="Montserrat" pitchFamily="34" charset="-122"/>
                <a:cs typeface="Montserrat" pitchFamily="34" charset="-120"/>
              </a:rPr>
              <a:t>המרת משתנים כמו gender, work_type, smoking_status למספרים באמצעות replace() ול-Dummy Variables.</a:t>
            </a:r>
            <a:endParaRPr lang="en-US" sz="1750" dirty="0"/>
          </a:p>
        </p:txBody>
      </p:sp>
      <p:sp>
        <p:nvSpPr>
          <p:cNvPr id="10" name="Shape 8"/>
          <p:cNvSpPr/>
          <p:nvPr/>
        </p:nvSpPr>
        <p:spPr>
          <a:xfrm>
            <a:off x="7400211" y="5354955"/>
            <a:ext cx="6436400" cy="226814"/>
          </a:xfrm>
          <a:prstGeom prst="roundRect">
            <a:avLst>
              <a:gd name="adj" fmla="val 42003"/>
            </a:avLst>
          </a:prstGeom>
          <a:solidFill>
            <a:srgbClr val="282D5E"/>
          </a:solidFill>
          <a:ln/>
        </p:spPr>
        <p:txBody>
          <a:bodyPr/>
          <a:lstStyle/>
          <a:p>
            <a:endParaRPr lang="he-IL"/>
          </a:p>
        </p:txBody>
      </p:sp>
      <p:sp>
        <p:nvSpPr>
          <p:cNvPr id="11" name="Text 9"/>
          <p:cNvSpPr/>
          <p:nvPr/>
        </p:nvSpPr>
        <p:spPr>
          <a:xfrm>
            <a:off x="10302359" y="5808583"/>
            <a:ext cx="3307437" cy="354330"/>
          </a:xfrm>
          <a:prstGeom prst="rect">
            <a:avLst/>
          </a:prstGeom>
          <a:noFill/>
          <a:ln/>
        </p:spPr>
        <p:txBody>
          <a:bodyPr wrap="none" lIns="0" tIns="0" rIns="0" bIns="0" rtlCol="0" anchor="t"/>
          <a:lstStyle/>
          <a:p>
            <a:pPr marL="0" indent="0" algn="r" rtl="1">
              <a:lnSpc>
                <a:spcPts val="275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נירמול (Standardization)</a:t>
            </a:r>
            <a:endParaRPr lang="en-US" sz="2200" dirty="0"/>
          </a:p>
        </p:txBody>
      </p:sp>
      <p:sp>
        <p:nvSpPr>
          <p:cNvPr id="12" name="Text 10"/>
          <p:cNvSpPr/>
          <p:nvPr/>
        </p:nvSpPr>
        <p:spPr>
          <a:xfrm>
            <a:off x="7627025" y="6299002"/>
            <a:ext cx="5982772" cy="725805"/>
          </a:xfrm>
          <a:prstGeom prst="rect">
            <a:avLst/>
          </a:prstGeom>
          <a:noFill/>
          <a:ln/>
        </p:spPr>
        <p:txBody>
          <a:bodyPr wrap="square" lIns="0" tIns="0" rIns="0" bIns="0" rtlCol="0" anchor="t"/>
          <a:lstStyle/>
          <a:p>
            <a:pPr marL="0" indent="0" algn="r" rtl="1">
              <a:lnSpc>
                <a:spcPts val="2850"/>
              </a:lnSpc>
              <a:buNone/>
            </a:pPr>
            <a:r>
              <a:rPr lang="en-US" sz="1750" dirty="0">
                <a:solidFill>
                  <a:srgbClr val="E5DCE6"/>
                </a:solidFill>
                <a:latin typeface="Montserrat" pitchFamily="34" charset="0"/>
                <a:ea typeface="Montserrat" pitchFamily="34" charset="-122"/>
                <a:cs typeface="Montserrat" pitchFamily="34" charset="-120"/>
              </a:rPr>
              <a:t>נירמול משתנים מספריים באמצעות StandardScaler להבטחת סקלה אחידה.</a:t>
            </a:r>
            <a:endParaRPr lang="en-US" sz="1750" dirty="0"/>
          </a:p>
        </p:txBody>
      </p:sp>
      <p:sp>
        <p:nvSpPr>
          <p:cNvPr id="13" name="Shape 11"/>
          <p:cNvSpPr/>
          <p:nvPr/>
        </p:nvSpPr>
        <p:spPr>
          <a:xfrm>
            <a:off x="793790" y="5014793"/>
            <a:ext cx="6436400" cy="226814"/>
          </a:xfrm>
          <a:prstGeom prst="roundRect">
            <a:avLst>
              <a:gd name="adj" fmla="val 42003"/>
            </a:avLst>
          </a:prstGeom>
          <a:solidFill>
            <a:srgbClr val="282D5E"/>
          </a:solidFill>
          <a:ln/>
        </p:spPr>
        <p:txBody>
          <a:bodyPr/>
          <a:lstStyle/>
          <a:p>
            <a:endParaRPr lang="he-IL"/>
          </a:p>
        </p:txBody>
      </p:sp>
      <p:sp>
        <p:nvSpPr>
          <p:cNvPr id="14" name="Text 12"/>
          <p:cNvSpPr/>
          <p:nvPr/>
        </p:nvSpPr>
        <p:spPr>
          <a:xfrm>
            <a:off x="3815001" y="5468422"/>
            <a:ext cx="3188375" cy="354330"/>
          </a:xfrm>
          <a:prstGeom prst="rect">
            <a:avLst/>
          </a:prstGeom>
          <a:noFill/>
          <a:ln/>
        </p:spPr>
        <p:txBody>
          <a:bodyPr wrap="none" lIns="0" tIns="0" rIns="0" bIns="0" rtlCol="0" anchor="t"/>
          <a:lstStyle/>
          <a:p>
            <a:pPr marL="0" indent="0" algn="r" rtl="1">
              <a:lnSpc>
                <a:spcPts val="275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בחירת תכונות משמעותיות</a:t>
            </a:r>
            <a:endParaRPr lang="en-US" sz="2200" dirty="0"/>
          </a:p>
        </p:txBody>
      </p:sp>
      <p:sp>
        <p:nvSpPr>
          <p:cNvPr id="15" name="Text 13"/>
          <p:cNvSpPr/>
          <p:nvPr/>
        </p:nvSpPr>
        <p:spPr>
          <a:xfrm>
            <a:off x="1020604" y="5958840"/>
            <a:ext cx="5982772" cy="725805"/>
          </a:xfrm>
          <a:prstGeom prst="rect">
            <a:avLst/>
          </a:prstGeom>
          <a:noFill/>
          <a:ln/>
        </p:spPr>
        <p:txBody>
          <a:bodyPr wrap="square" lIns="0" tIns="0" rIns="0" bIns="0" rtlCol="0" anchor="t"/>
          <a:lstStyle/>
          <a:p>
            <a:pPr marL="0" indent="0" algn="r" rtl="1">
              <a:lnSpc>
                <a:spcPts val="2850"/>
              </a:lnSpc>
              <a:buNone/>
            </a:pPr>
            <a:r>
              <a:rPr lang="en-US" sz="1750" dirty="0">
                <a:solidFill>
                  <a:srgbClr val="E5DCE6"/>
                </a:solidFill>
                <a:latin typeface="Montserrat" pitchFamily="34" charset="0"/>
                <a:ea typeface="Montserrat" pitchFamily="34" charset="-122"/>
                <a:cs typeface="Montserrat" pitchFamily="34" charset="-120"/>
              </a:rPr>
              <a:t>שימוש ב-ExtraTreesClassifier לזיהוי המשתנים המשפיעים ביותר על סיכון לשבץ (Feature Importance).</a:t>
            </a:r>
            <a:endParaRPr lang="en-US" sz="17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1001375" y="658892"/>
            <a:ext cx="2835235" cy="354330"/>
          </a:xfrm>
          <a:prstGeom prst="rect">
            <a:avLst/>
          </a:prstGeom>
          <a:noFill/>
          <a:ln/>
        </p:spPr>
        <p:txBody>
          <a:bodyPr wrap="none" lIns="0" tIns="0" rIns="0" bIns="0" rtlCol="0" anchor="t"/>
          <a:lstStyle/>
          <a:p>
            <a:pPr marL="0" indent="0" algn="r" rtl="1">
              <a:lnSpc>
                <a:spcPts val="2750"/>
              </a:lnSpc>
              <a:buNone/>
            </a:pPr>
            <a:r>
              <a:rPr lang="en-US" sz="2200" b="1" dirty="0">
                <a:solidFill>
                  <a:srgbClr val="EEAEF6"/>
                </a:solidFill>
                <a:latin typeface="Bricolage Grotesque Extra Bold" pitchFamily="34" charset="0"/>
                <a:ea typeface="Bricolage Grotesque Extra Bold" pitchFamily="34" charset="-122"/>
                <a:cs typeface="Bricolage Grotesque Extra Bold" pitchFamily="34" charset="-120"/>
              </a:rPr>
              <a:t>אלגוריתמים</a:t>
            </a:r>
            <a:endParaRPr lang="en-US" sz="2200" dirty="0"/>
          </a:p>
        </p:txBody>
      </p:sp>
      <p:sp>
        <p:nvSpPr>
          <p:cNvPr id="3" name="Text 1"/>
          <p:cNvSpPr/>
          <p:nvPr/>
        </p:nvSpPr>
        <p:spPr>
          <a:xfrm>
            <a:off x="6906578" y="1240036"/>
            <a:ext cx="6930033" cy="708779"/>
          </a:xfrm>
          <a:prstGeom prst="rect">
            <a:avLst/>
          </a:prstGeom>
          <a:noFill/>
          <a:ln/>
        </p:spPr>
        <p:txBody>
          <a:bodyPr wrap="none" lIns="0" tIns="0" rIns="0" bIns="0" rtlCol="0" anchor="t"/>
          <a:lstStyle/>
          <a:p>
            <a:pPr marL="0" indent="0" algn="r" rtl="1">
              <a:lnSpc>
                <a:spcPts val="5550"/>
              </a:lnSpc>
              <a:buNone/>
            </a:pPr>
            <a:r>
              <a:rPr lang="en-US" sz="4450" b="1" dirty="0">
                <a:solidFill>
                  <a:srgbClr val="EEAEF6"/>
                </a:solidFill>
                <a:latin typeface="Bricolage Grotesque Extra Bold" pitchFamily="34" charset="0"/>
                <a:ea typeface="Bricolage Grotesque Extra Bold" pitchFamily="34" charset="-122"/>
                <a:cs typeface="Bricolage Grotesque Extra Bold" pitchFamily="34" charset="-120"/>
              </a:rPr>
              <a:t>מודלים למידת מכונה לבחינה</a:t>
            </a:r>
            <a:endParaRPr lang="en-US" sz="4450" dirty="0"/>
          </a:p>
        </p:txBody>
      </p:sp>
      <p:pic>
        <p:nvPicPr>
          <p:cNvPr id="4" name="Image 0" descr="preencoded.png"/>
          <p:cNvPicPr>
            <a:picLocks noChangeAspect="1"/>
          </p:cNvPicPr>
          <p:nvPr/>
        </p:nvPicPr>
        <p:blipFill>
          <a:blip r:embed="rId3"/>
          <a:stretch>
            <a:fillRect/>
          </a:stretch>
        </p:blipFill>
        <p:spPr>
          <a:xfrm>
            <a:off x="793790" y="2288977"/>
            <a:ext cx="680442" cy="680442"/>
          </a:xfrm>
          <a:prstGeom prst="rect">
            <a:avLst/>
          </a:prstGeom>
        </p:spPr>
      </p:pic>
      <p:sp>
        <p:nvSpPr>
          <p:cNvPr id="5" name="Text 2"/>
          <p:cNvSpPr/>
          <p:nvPr/>
        </p:nvSpPr>
        <p:spPr>
          <a:xfrm>
            <a:off x="793790" y="325290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Logistic Regression</a:t>
            </a:r>
            <a:endParaRPr lang="en-US" sz="2200" dirty="0"/>
          </a:p>
        </p:txBody>
      </p:sp>
      <p:sp>
        <p:nvSpPr>
          <p:cNvPr id="6" name="Text 3"/>
          <p:cNvSpPr/>
          <p:nvPr/>
        </p:nvSpPr>
        <p:spPr>
          <a:xfrm>
            <a:off x="793790" y="3743325"/>
            <a:ext cx="4158615" cy="725805"/>
          </a:xfrm>
          <a:prstGeom prst="rect">
            <a:avLst/>
          </a:prstGeom>
          <a:noFill/>
          <a:ln/>
        </p:spPr>
        <p:txBody>
          <a:bodyPr wrap="square" lIns="0" tIns="0" rIns="0" bIns="0" rtlCol="0" anchor="t"/>
          <a:lstStyle/>
          <a:p>
            <a:pPr marL="0" indent="0" algn="l" rtl="1">
              <a:lnSpc>
                <a:spcPts val="2850"/>
              </a:lnSpc>
              <a:buNone/>
            </a:pPr>
            <a:r>
              <a:rPr lang="en-US" sz="1750" dirty="0">
                <a:solidFill>
                  <a:srgbClr val="E5DCE6"/>
                </a:solidFill>
                <a:latin typeface="Montserrat" pitchFamily="34" charset="0"/>
                <a:ea typeface="Montserrat" pitchFamily="34" charset="-122"/>
                <a:cs typeface="Montserrat" pitchFamily="34" charset="-120"/>
              </a:rPr>
              <a:t>מודל סטטיסטי המשמש לסיווג בינארי, יעיל להבנת הקשר בין משתנים.</a:t>
            </a:r>
            <a:endParaRPr lang="en-US" sz="1750" dirty="0"/>
          </a:p>
        </p:txBody>
      </p:sp>
      <p:pic>
        <p:nvPicPr>
          <p:cNvPr id="7" name="Image 1" descr="preencoded.png"/>
          <p:cNvPicPr>
            <a:picLocks noChangeAspect="1"/>
          </p:cNvPicPr>
          <p:nvPr/>
        </p:nvPicPr>
        <p:blipFill>
          <a:blip r:embed="rId4"/>
          <a:stretch>
            <a:fillRect/>
          </a:stretch>
        </p:blipFill>
        <p:spPr>
          <a:xfrm>
            <a:off x="5235893" y="2288977"/>
            <a:ext cx="680442" cy="680442"/>
          </a:xfrm>
          <a:prstGeom prst="rect">
            <a:avLst/>
          </a:prstGeom>
        </p:spPr>
      </p:pic>
      <p:sp>
        <p:nvSpPr>
          <p:cNvPr id="8" name="Text 4"/>
          <p:cNvSpPr/>
          <p:nvPr/>
        </p:nvSpPr>
        <p:spPr>
          <a:xfrm>
            <a:off x="5235893" y="3252907"/>
            <a:ext cx="3839408" cy="354330"/>
          </a:xfrm>
          <a:prstGeom prst="rect">
            <a:avLst/>
          </a:prstGeom>
          <a:noFill/>
          <a:ln/>
        </p:spPr>
        <p:txBody>
          <a:bodyPr wrap="none" lIns="0" tIns="0" rIns="0" bIns="0" rtlCol="0" anchor="t"/>
          <a:lstStyle/>
          <a:p>
            <a:pPr marL="0" indent="0" algn="l">
              <a:lnSpc>
                <a:spcPts val="275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K-Nearest Neighbors (KNN)</a:t>
            </a:r>
            <a:endParaRPr lang="en-US" sz="2200" dirty="0"/>
          </a:p>
        </p:txBody>
      </p:sp>
      <p:sp>
        <p:nvSpPr>
          <p:cNvPr id="9" name="Text 5"/>
          <p:cNvSpPr/>
          <p:nvPr/>
        </p:nvSpPr>
        <p:spPr>
          <a:xfrm>
            <a:off x="5235893" y="3743325"/>
            <a:ext cx="4158615" cy="725805"/>
          </a:xfrm>
          <a:prstGeom prst="rect">
            <a:avLst/>
          </a:prstGeom>
          <a:noFill/>
          <a:ln/>
        </p:spPr>
        <p:txBody>
          <a:bodyPr wrap="square" lIns="0" tIns="0" rIns="0" bIns="0" rtlCol="0" anchor="t"/>
          <a:lstStyle/>
          <a:p>
            <a:pPr marL="0" indent="0" algn="l" rtl="1">
              <a:lnSpc>
                <a:spcPts val="2850"/>
              </a:lnSpc>
              <a:buNone/>
            </a:pPr>
            <a:r>
              <a:rPr lang="en-US" sz="1750" dirty="0">
                <a:solidFill>
                  <a:srgbClr val="E5DCE6"/>
                </a:solidFill>
                <a:latin typeface="Montserrat" pitchFamily="34" charset="0"/>
                <a:ea typeface="Montserrat" pitchFamily="34" charset="-122"/>
                <a:cs typeface="Montserrat" pitchFamily="34" charset="-120"/>
              </a:rPr>
              <a:t>אלגוריתם סיווג לא-פרמטרי המבוסס על קרבה בין נקודות נתונים.</a:t>
            </a:r>
            <a:endParaRPr lang="en-US" sz="1750" dirty="0"/>
          </a:p>
        </p:txBody>
      </p:sp>
      <p:pic>
        <p:nvPicPr>
          <p:cNvPr id="10" name="Image 2" descr="preencoded.png"/>
          <p:cNvPicPr>
            <a:picLocks noChangeAspect="1"/>
          </p:cNvPicPr>
          <p:nvPr/>
        </p:nvPicPr>
        <p:blipFill>
          <a:blip r:embed="rId5"/>
          <a:stretch>
            <a:fillRect/>
          </a:stretch>
        </p:blipFill>
        <p:spPr>
          <a:xfrm>
            <a:off x="9677995" y="2288977"/>
            <a:ext cx="680442" cy="680442"/>
          </a:xfrm>
          <a:prstGeom prst="rect">
            <a:avLst/>
          </a:prstGeom>
        </p:spPr>
      </p:pic>
      <p:sp>
        <p:nvSpPr>
          <p:cNvPr id="11" name="Text 6"/>
          <p:cNvSpPr/>
          <p:nvPr/>
        </p:nvSpPr>
        <p:spPr>
          <a:xfrm>
            <a:off x="9677995" y="3252907"/>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Decision Tree</a:t>
            </a:r>
            <a:endParaRPr lang="en-US" sz="2200" dirty="0"/>
          </a:p>
        </p:txBody>
      </p:sp>
      <p:sp>
        <p:nvSpPr>
          <p:cNvPr id="12" name="Text 7"/>
          <p:cNvSpPr/>
          <p:nvPr/>
        </p:nvSpPr>
        <p:spPr>
          <a:xfrm>
            <a:off x="9677995" y="3743325"/>
            <a:ext cx="4158615" cy="725805"/>
          </a:xfrm>
          <a:prstGeom prst="rect">
            <a:avLst/>
          </a:prstGeom>
          <a:noFill/>
          <a:ln/>
        </p:spPr>
        <p:txBody>
          <a:bodyPr wrap="square" lIns="0" tIns="0" rIns="0" bIns="0" rtlCol="0" anchor="t"/>
          <a:lstStyle/>
          <a:p>
            <a:pPr marL="0" indent="0" algn="l" rtl="1">
              <a:lnSpc>
                <a:spcPts val="2850"/>
              </a:lnSpc>
              <a:buNone/>
            </a:pPr>
            <a:r>
              <a:rPr lang="en-US" sz="1750" dirty="0">
                <a:solidFill>
                  <a:srgbClr val="E5DCE6"/>
                </a:solidFill>
                <a:latin typeface="Montserrat" pitchFamily="34" charset="0"/>
                <a:ea typeface="Montserrat" pitchFamily="34" charset="-122"/>
                <a:cs typeface="Montserrat" pitchFamily="34" charset="-120"/>
              </a:rPr>
              <a:t>מודל חזק ואינטואיטיבי המייצג החלטות כעץ זרימה, לניתוח נתונים מורכבים.</a:t>
            </a:r>
            <a:endParaRPr lang="en-US" sz="1750" dirty="0"/>
          </a:p>
        </p:txBody>
      </p:sp>
      <p:pic>
        <p:nvPicPr>
          <p:cNvPr id="13" name="Image 3" descr="preencoded.png"/>
          <p:cNvPicPr>
            <a:picLocks noChangeAspect="1"/>
          </p:cNvPicPr>
          <p:nvPr/>
        </p:nvPicPr>
        <p:blipFill>
          <a:blip r:embed="rId6"/>
          <a:stretch>
            <a:fillRect/>
          </a:stretch>
        </p:blipFill>
        <p:spPr>
          <a:xfrm>
            <a:off x="793790" y="5036106"/>
            <a:ext cx="680442" cy="680442"/>
          </a:xfrm>
          <a:prstGeom prst="rect">
            <a:avLst/>
          </a:prstGeom>
        </p:spPr>
      </p:pic>
      <p:sp>
        <p:nvSpPr>
          <p:cNvPr id="14" name="Text 8"/>
          <p:cNvSpPr/>
          <p:nvPr/>
        </p:nvSpPr>
        <p:spPr>
          <a:xfrm>
            <a:off x="793790" y="6000036"/>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AdaBoost</a:t>
            </a:r>
            <a:endParaRPr lang="en-US" sz="2200" dirty="0"/>
          </a:p>
        </p:txBody>
      </p:sp>
      <p:sp>
        <p:nvSpPr>
          <p:cNvPr id="15" name="Text 9"/>
          <p:cNvSpPr/>
          <p:nvPr/>
        </p:nvSpPr>
        <p:spPr>
          <a:xfrm>
            <a:off x="793790" y="6490454"/>
            <a:ext cx="4158615" cy="725805"/>
          </a:xfrm>
          <a:prstGeom prst="rect">
            <a:avLst/>
          </a:prstGeom>
          <a:noFill/>
          <a:ln/>
        </p:spPr>
        <p:txBody>
          <a:bodyPr wrap="square" lIns="0" tIns="0" rIns="0" bIns="0" rtlCol="0" anchor="t"/>
          <a:lstStyle/>
          <a:p>
            <a:pPr marL="0" indent="0" algn="l" rtl="1">
              <a:lnSpc>
                <a:spcPts val="2850"/>
              </a:lnSpc>
              <a:buNone/>
            </a:pPr>
            <a:r>
              <a:rPr lang="en-US" sz="1750" dirty="0">
                <a:solidFill>
                  <a:srgbClr val="E5DCE6"/>
                </a:solidFill>
                <a:latin typeface="Montserrat" pitchFamily="34" charset="0"/>
                <a:ea typeface="Montserrat" pitchFamily="34" charset="-122"/>
                <a:cs typeface="Montserrat" pitchFamily="34" charset="-120"/>
              </a:rPr>
              <a:t>טכניקת Boosting המשלבת מודלים חלשים ליצירת מודל חזק יותר.</a:t>
            </a:r>
            <a:endParaRPr lang="en-US" sz="1750" dirty="0"/>
          </a:p>
        </p:txBody>
      </p:sp>
      <p:pic>
        <p:nvPicPr>
          <p:cNvPr id="16" name="Image 4" descr="preencoded.png"/>
          <p:cNvPicPr>
            <a:picLocks noChangeAspect="1"/>
          </p:cNvPicPr>
          <p:nvPr/>
        </p:nvPicPr>
        <p:blipFill>
          <a:blip r:embed="rId7"/>
          <a:stretch>
            <a:fillRect/>
          </a:stretch>
        </p:blipFill>
        <p:spPr>
          <a:xfrm>
            <a:off x="5235893" y="5036106"/>
            <a:ext cx="680442" cy="680442"/>
          </a:xfrm>
          <a:prstGeom prst="rect">
            <a:avLst/>
          </a:prstGeom>
        </p:spPr>
      </p:pic>
      <p:sp>
        <p:nvSpPr>
          <p:cNvPr id="17" name="Text 10"/>
          <p:cNvSpPr/>
          <p:nvPr/>
        </p:nvSpPr>
        <p:spPr>
          <a:xfrm>
            <a:off x="5235893" y="6000036"/>
            <a:ext cx="4158615" cy="708660"/>
          </a:xfrm>
          <a:prstGeom prst="rect">
            <a:avLst/>
          </a:prstGeom>
          <a:noFill/>
          <a:ln/>
        </p:spPr>
        <p:txBody>
          <a:bodyPr wrap="square" lIns="0" tIns="0" rIns="0" bIns="0" rtlCol="0" anchor="t"/>
          <a:lstStyle/>
          <a:p>
            <a:pPr marL="0" indent="0" algn="l">
              <a:lnSpc>
                <a:spcPts val="2750"/>
              </a:lnSpc>
              <a:buNone/>
            </a:pPr>
            <a:r>
              <a:rPr lang="en-US" sz="2200" b="1" dirty="0">
                <a:solidFill>
                  <a:srgbClr val="E5DCE6"/>
                </a:solidFill>
                <a:latin typeface="Bricolage Grotesque Extra Bold" pitchFamily="34" charset="0"/>
                <a:ea typeface="Bricolage Grotesque Extra Bold" pitchFamily="34" charset="-122"/>
                <a:cs typeface="Bricolage Grotesque Extra Bold" pitchFamily="34" charset="-120"/>
              </a:rPr>
              <a:t>Support Vector Machine (SVM)</a:t>
            </a:r>
            <a:endParaRPr lang="en-US" sz="2200" dirty="0"/>
          </a:p>
        </p:txBody>
      </p:sp>
      <p:sp>
        <p:nvSpPr>
          <p:cNvPr id="18" name="Text 11"/>
          <p:cNvSpPr/>
          <p:nvPr/>
        </p:nvSpPr>
        <p:spPr>
          <a:xfrm>
            <a:off x="5235893" y="6844784"/>
            <a:ext cx="4158615" cy="725805"/>
          </a:xfrm>
          <a:prstGeom prst="rect">
            <a:avLst/>
          </a:prstGeom>
          <a:noFill/>
          <a:ln/>
        </p:spPr>
        <p:txBody>
          <a:bodyPr wrap="square" lIns="0" tIns="0" rIns="0" bIns="0" rtlCol="0" anchor="t"/>
          <a:lstStyle/>
          <a:p>
            <a:pPr marL="0" indent="0" algn="l" rtl="1">
              <a:lnSpc>
                <a:spcPts val="2850"/>
              </a:lnSpc>
              <a:buNone/>
            </a:pPr>
            <a:r>
              <a:rPr lang="en-US" sz="1750" dirty="0">
                <a:solidFill>
                  <a:srgbClr val="E5DCE6"/>
                </a:solidFill>
                <a:latin typeface="Montserrat" pitchFamily="34" charset="0"/>
                <a:ea typeface="Montserrat" pitchFamily="34" charset="-122"/>
                <a:cs typeface="Montserrat" pitchFamily="34" charset="-120"/>
              </a:rPr>
              <a:t>אלגוריתם סיווג למציאת היפר-מישור אופטימלי להפרדת מחלקות.</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5410472" y="806563"/>
            <a:ext cx="2835235" cy="354330"/>
          </a:xfrm>
          <a:prstGeom prst="rect">
            <a:avLst/>
          </a:prstGeom>
          <a:noFill/>
          <a:ln/>
        </p:spPr>
        <p:txBody>
          <a:bodyPr wrap="none" lIns="0" tIns="0" rIns="0" bIns="0" rtlCol="0" anchor="t"/>
          <a:lstStyle/>
          <a:p>
            <a:pPr marL="0" indent="0" algn="r" rtl="1">
              <a:lnSpc>
                <a:spcPts val="2750"/>
              </a:lnSpc>
              <a:buNone/>
            </a:pPr>
            <a:r>
              <a:rPr lang="en-US" sz="2200" b="1" dirty="0">
                <a:solidFill>
                  <a:srgbClr val="EEAEF6"/>
                </a:solidFill>
                <a:latin typeface="Bricolage Grotesque Extra Bold" pitchFamily="34" charset="0"/>
                <a:ea typeface="Bricolage Grotesque Extra Bold" pitchFamily="34" charset="-122"/>
                <a:cs typeface="Bricolage Grotesque Extra Bold" pitchFamily="34" charset="-120"/>
              </a:rPr>
              <a:t>הקדמה</a:t>
            </a:r>
            <a:endParaRPr lang="en-US" sz="2200" dirty="0"/>
          </a:p>
        </p:txBody>
      </p:sp>
      <p:sp>
        <p:nvSpPr>
          <p:cNvPr id="4" name="Text 1"/>
          <p:cNvSpPr/>
          <p:nvPr/>
        </p:nvSpPr>
        <p:spPr>
          <a:xfrm>
            <a:off x="1071682" y="1636041"/>
            <a:ext cx="6243518" cy="708779"/>
          </a:xfrm>
          <a:prstGeom prst="rect">
            <a:avLst/>
          </a:prstGeom>
          <a:noFill/>
          <a:ln/>
        </p:spPr>
        <p:txBody>
          <a:bodyPr wrap="none" lIns="0" tIns="0" rIns="0" bIns="0" rtlCol="0" anchor="t"/>
          <a:lstStyle/>
          <a:p>
            <a:pPr>
              <a:lnSpc>
                <a:spcPts val="5550"/>
              </a:lnSpc>
            </a:pPr>
            <a:r>
              <a:rPr lang="he-IL" sz="4800" b="1" dirty="0">
                <a:solidFill>
                  <a:srgbClr val="D69DE3"/>
                </a:solidFill>
                <a:latin typeface="Bradley Hand ITC" panose="03070402050302030203" pitchFamily="66" charset="0"/>
              </a:rPr>
              <a:t>מהו שבץ מוחי?</a:t>
            </a:r>
            <a:endParaRPr lang="en-US" sz="4450" b="1" dirty="0">
              <a:solidFill>
                <a:srgbClr val="D69DE3"/>
              </a:solidFill>
            </a:endParaRPr>
          </a:p>
        </p:txBody>
      </p:sp>
      <p:sp>
        <p:nvSpPr>
          <p:cNvPr id="7" name="תיבת טקסט 6">
            <a:extLst>
              <a:ext uri="{FF2B5EF4-FFF2-40B4-BE49-F238E27FC236}">
                <a16:creationId xmlns:a16="http://schemas.microsoft.com/office/drawing/2014/main" id="{C43E3257-8C9D-42E7-5585-99B17D9AEFCF}"/>
              </a:ext>
            </a:extLst>
          </p:cNvPr>
          <p:cNvSpPr txBox="1"/>
          <p:nvPr/>
        </p:nvSpPr>
        <p:spPr>
          <a:xfrm>
            <a:off x="927990" y="3053524"/>
            <a:ext cx="7575929" cy="4154984"/>
          </a:xfrm>
          <a:prstGeom prst="rect">
            <a:avLst/>
          </a:prstGeom>
          <a:noFill/>
        </p:spPr>
        <p:txBody>
          <a:bodyPr wrap="square" rtlCol="1">
            <a:spAutoFit/>
          </a:bodyPr>
          <a:lstStyle/>
          <a:p>
            <a:pPr marL="285750" indent="-285750">
              <a:buFont typeface="Arial" panose="020B0604020202020204" pitchFamily="34" charset="0"/>
              <a:buChar char="•"/>
            </a:pPr>
            <a:r>
              <a:rPr lang="he-IL" sz="2400" dirty="0">
                <a:solidFill>
                  <a:schemeClr val="bg1"/>
                </a:solidFill>
                <a:latin typeface="Bradley Hand ITC" panose="03070402050302030203" pitchFamily="66" charset="0"/>
              </a:rPr>
              <a:t>אירוע מוחי (שנקרא גם שבץ מוחי) מתרחש כאשר ישנה הפרעה פתאומית בהספקת הדם לרקמת המוח.</a:t>
            </a:r>
          </a:p>
          <a:p>
            <a:pPr marL="285750" indent="-285750">
              <a:buFont typeface="Arial" panose="020B0604020202020204" pitchFamily="34" charset="0"/>
              <a:buChar char="•"/>
            </a:pPr>
            <a:r>
              <a:rPr lang="he-IL" sz="2400" dirty="0">
                <a:solidFill>
                  <a:srgbClr val="D69DE3"/>
                </a:solidFill>
                <a:latin typeface="Bradley Hand ITC" panose="03070402050302030203" pitchFamily="66" charset="0"/>
              </a:rPr>
              <a:t>ההפרעה הזאת גורמת נזק נוירולוגי אשר יכול לבוא לידי ביטוי בדרכים שונות ובהן הפרעה בדיבור, חולשה או שיתוק של הגפיים וקשיים בהליכה. לעיתים עלול אירוע מוחי לגרום למוות. </a:t>
            </a:r>
          </a:p>
          <a:p>
            <a:pPr marL="285750" indent="-285750">
              <a:buFont typeface="Arial" panose="020B0604020202020204" pitchFamily="34" charset="0"/>
              <a:buChar char="•"/>
            </a:pPr>
            <a:r>
              <a:rPr lang="he-IL" sz="2400" dirty="0">
                <a:solidFill>
                  <a:schemeClr val="bg1"/>
                </a:solidFill>
                <a:latin typeface="Bradley Hand ITC" panose="03070402050302030203" pitchFamily="66" charset="0"/>
              </a:rPr>
              <a:t>הוא הגורם העיקרי לנכות אצל מבוגרים בעולם המערבי והסיבה השנייה למוות ברחבי העולם.</a:t>
            </a:r>
          </a:p>
          <a:p>
            <a:pPr marL="285750" indent="-285750">
              <a:buFont typeface="Arial" panose="020B0604020202020204" pitchFamily="34" charset="0"/>
              <a:buChar char="•"/>
            </a:pPr>
            <a:r>
              <a:rPr lang="he-IL" sz="2400" dirty="0">
                <a:solidFill>
                  <a:srgbClr val="D69DE3"/>
                </a:solidFill>
                <a:latin typeface="Bradley Hand ITC" panose="03070402050302030203" pitchFamily="66" charset="0"/>
              </a:rPr>
              <a:t>בישראל, לפי נתוני משרד הבריאות, מתרחשים כ-15,000 מקרים חדשים של שבץ מוחי מדי שנה.</a:t>
            </a:r>
          </a:p>
          <a:p>
            <a:endParaRPr lang="he-IL" sz="2400"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267640" y="980223"/>
            <a:ext cx="2835235" cy="354330"/>
          </a:xfrm>
          <a:prstGeom prst="rect">
            <a:avLst/>
          </a:prstGeom>
          <a:noFill/>
          <a:ln/>
        </p:spPr>
        <p:txBody>
          <a:bodyPr wrap="none" lIns="0" tIns="0" rIns="0" bIns="0" rtlCol="0" anchor="t"/>
          <a:lstStyle/>
          <a:p>
            <a:pPr marL="0" indent="0" algn="r" rtl="1">
              <a:lnSpc>
                <a:spcPts val="2750"/>
              </a:lnSpc>
              <a:buNone/>
            </a:pPr>
            <a:r>
              <a:rPr lang="en-US" sz="2200" b="1" dirty="0">
                <a:solidFill>
                  <a:srgbClr val="EEAEF6"/>
                </a:solidFill>
                <a:latin typeface="Bricolage Grotesque Extra Bold" pitchFamily="34" charset="0"/>
                <a:ea typeface="Bricolage Grotesque Extra Bold" pitchFamily="34" charset="-122"/>
                <a:cs typeface="Bricolage Grotesque Extra Bold" pitchFamily="34" charset="-120"/>
              </a:rPr>
              <a:t>הקדמה</a:t>
            </a:r>
            <a:endParaRPr lang="en-US" sz="2200" dirty="0"/>
          </a:p>
        </p:txBody>
      </p:sp>
      <p:sp>
        <p:nvSpPr>
          <p:cNvPr id="3" name="Text 1"/>
          <p:cNvSpPr/>
          <p:nvPr/>
        </p:nvSpPr>
        <p:spPr>
          <a:xfrm>
            <a:off x="2145881" y="1632848"/>
            <a:ext cx="6243518" cy="708779"/>
          </a:xfrm>
          <a:prstGeom prst="rect">
            <a:avLst/>
          </a:prstGeom>
          <a:noFill/>
          <a:ln/>
        </p:spPr>
        <p:txBody>
          <a:bodyPr wrap="none" lIns="0" tIns="0" rIns="0" bIns="0" rtlCol="0" anchor="t"/>
          <a:lstStyle/>
          <a:p>
            <a:pPr marL="0" indent="0" algn="r" rtl="1">
              <a:lnSpc>
                <a:spcPts val="5550"/>
              </a:lnSpc>
              <a:buNone/>
            </a:pP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סקירה כללית של הפרויקט</a:t>
            </a:r>
            <a:endParaRPr lang="en-US" sz="4450" dirty="0">
              <a:latin typeface="Calibri" panose="020F0502020204030204" pitchFamily="34" charset="0"/>
              <a:cs typeface="Calibri" panose="020F0502020204030204" pitchFamily="34" charset="0"/>
            </a:endParaRPr>
          </a:p>
        </p:txBody>
      </p:sp>
      <p:sp>
        <p:nvSpPr>
          <p:cNvPr id="6" name="תיבת טקסט 5">
            <a:extLst>
              <a:ext uri="{FF2B5EF4-FFF2-40B4-BE49-F238E27FC236}">
                <a16:creationId xmlns:a16="http://schemas.microsoft.com/office/drawing/2014/main" id="{D9AFA3D1-016B-48B7-1F2F-77D2205D1A12}"/>
              </a:ext>
            </a:extLst>
          </p:cNvPr>
          <p:cNvSpPr txBox="1"/>
          <p:nvPr/>
        </p:nvSpPr>
        <p:spPr>
          <a:xfrm>
            <a:off x="0" y="2748066"/>
            <a:ext cx="8389399" cy="4955203"/>
          </a:xfrm>
          <a:prstGeom prst="rect">
            <a:avLst/>
          </a:prstGeom>
          <a:noFill/>
        </p:spPr>
        <p:txBody>
          <a:bodyPr wrap="square" rtlCol="1">
            <a:spAutoFit/>
          </a:bodyPr>
          <a:lstStyle/>
          <a:p>
            <a:r>
              <a:rPr lang="he-IL" sz="2800" b="1" dirty="0">
                <a:solidFill>
                  <a:srgbClr val="D69DE3"/>
                </a:solidFill>
              </a:rPr>
              <a:t>המאגר:</a:t>
            </a:r>
          </a:p>
          <a:p>
            <a:pPr marL="342900" indent="-342900">
              <a:buFont typeface="Arial" panose="020B0604020202020204" pitchFamily="34" charset="0"/>
              <a:buChar char="•"/>
            </a:pPr>
            <a:r>
              <a:rPr lang="he-IL" sz="2400" dirty="0">
                <a:solidFill>
                  <a:schemeClr val="bg1"/>
                </a:solidFill>
              </a:rPr>
              <a:t>הפרויקט מבוסס על מאגר הנתונים </a:t>
            </a:r>
            <a:r>
              <a:rPr lang="en-US" sz="2400" dirty="0">
                <a:solidFill>
                  <a:schemeClr val="bg1"/>
                </a:solidFill>
              </a:rPr>
              <a:t>Stroke Prediction Dataset-</a:t>
            </a:r>
          </a:p>
          <a:p>
            <a:r>
              <a:rPr lang="he-IL" sz="2400" dirty="0">
                <a:solidFill>
                  <a:schemeClr val="bg1"/>
                </a:solidFill>
              </a:rPr>
              <a:t>    מאתר</a:t>
            </a:r>
            <a:r>
              <a:rPr lang="en-US" sz="2400" dirty="0">
                <a:solidFill>
                  <a:schemeClr val="bg1"/>
                </a:solidFill>
              </a:rPr>
              <a:t>Kaggle </a:t>
            </a:r>
            <a:r>
              <a:rPr lang="he-IL" sz="2400" dirty="0">
                <a:solidFill>
                  <a:schemeClr val="bg1"/>
                </a:solidFill>
              </a:rPr>
              <a:t>.</a:t>
            </a:r>
            <a:endParaRPr lang="en-US" sz="2400" dirty="0">
              <a:solidFill>
                <a:schemeClr val="bg1"/>
              </a:solidFill>
            </a:endParaRPr>
          </a:p>
          <a:p>
            <a:pPr marL="342900" indent="-342900">
              <a:buFont typeface="Arial" panose="020B0604020202020204" pitchFamily="34" charset="0"/>
              <a:buChar char="•"/>
            </a:pPr>
            <a:r>
              <a:rPr lang="he-IL" sz="2400" dirty="0">
                <a:solidFill>
                  <a:schemeClr val="bg1"/>
                </a:solidFill>
              </a:rPr>
              <a:t>המאגר כולל מידע רפואי, דמוגרפי והתנהגותי על כ־5,110 מטופלים, ומתעד האם כל מטופל עבר שבץ מוחי </a:t>
            </a:r>
            <a:r>
              <a:rPr lang="en-US" sz="2400" dirty="0">
                <a:solidFill>
                  <a:schemeClr val="bg1"/>
                </a:solidFill>
              </a:rPr>
              <a:t>stroke = 1) </a:t>
            </a:r>
            <a:r>
              <a:rPr lang="he-IL" sz="2400" dirty="0">
                <a:solidFill>
                  <a:schemeClr val="bg1"/>
                </a:solidFill>
              </a:rPr>
              <a:t>או לא).</a:t>
            </a:r>
          </a:p>
          <a:p>
            <a:pPr marL="342900" indent="-342900">
              <a:buFont typeface="Arial" panose="020B0604020202020204" pitchFamily="34" charset="0"/>
              <a:buChar char="•"/>
            </a:pPr>
            <a:r>
              <a:rPr lang="he-IL" sz="2400" dirty="0">
                <a:solidFill>
                  <a:schemeClr val="bg1"/>
                </a:solidFill>
              </a:rPr>
              <a:t>המאגר כולל משתנים כגון: גיל, מין, לחץ דם, מחלת לב, רמת גלוקוז בדם </a:t>
            </a:r>
            <a:r>
              <a:rPr lang="en-US" sz="2400" dirty="0">
                <a:solidFill>
                  <a:schemeClr val="bg1"/>
                </a:solidFill>
              </a:rPr>
              <a:t>BMI, </a:t>
            </a:r>
            <a:r>
              <a:rPr lang="he-IL" sz="2400" dirty="0">
                <a:solidFill>
                  <a:schemeClr val="bg1"/>
                </a:solidFill>
              </a:rPr>
              <a:t> </a:t>
            </a:r>
            <a:r>
              <a:rPr lang="he-IL" sz="2400" dirty="0">
                <a:solidFill>
                  <a:srgbClr val="002060"/>
                </a:solidFill>
              </a:rPr>
              <a:t>ג</a:t>
            </a:r>
            <a:r>
              <a:rPr lang="en-US" sz="2400" dirty="0">
                <a:solidFill>
                  <a:schemeClr val="bg1"/>
                </a:solidFill>
              </a:rPr>
              <a:t> ,</a:t>
            </a:r>
            <a:r>
              <a:rPr lang="he-IL" sz="2400" dirty="0">
                <a:solidFill>
                  <a:schemeClr val="bg1"/>
                </a:solidFill>
              </a:rPr>
              <a:t> מצב עישון, מצב משפחתי, אזור מגורים וסוג עבודה.</a:t>
            </a:r>
          </a:p>
          <a:p>
            <a:r>
              <a:rPr lang="he-IL" sz="2400" dirty="0">
                <a:solidFill>
                  <a:schemeClr val="bg1"/>
                </a:solidFill>
              </a:rPr>
              <a:t>    במטרה לחזות את הסבירות לאירוע מוחי</a:t>
            </a:r>
            <a:r>
              <a:rPr lang="en-US" sz="2400" dirty="0">
                <a:solidFill>
                  <a:schemeClr val="bg1"/>
                </a:solidFill>
              </a:rPr>
              <a:t>.</a:t>
            </a:r>
          </a:p>
          <a:p>
            <a:endParaRPr lang="en-US" sz="2400" dirty="0">
              <a:solidFill>
                <a:schemeClr val="bg1"/>
              </a:solidFill>
            </a:endParaRPr>
          </a:p>
          <a:p>
            <a:r>
              <a:rPr lang="he-IL" sz="2400" dirty="0">
                <a:solidFill>
                  <a:schemeClr val="bg1"/>
                </a:solidFill>
              </a:rPr>
              <a:t>המשימה היא לסווג מטופלים לפי הסיכון לשבץ באמצעות אלגוריתמים שונים של למידת מכונה, תוך ניתוח הנתונים, השוואת דיוק המודלים, ובדיקת טכניקות נוספות כמו הפחתת ממדים.</a:t>
            </a:r>
          </a:p>
          <a:p>
            <a:endParaRPr lang="he-IL" sz="2400" dirty="0">
              <a:solidFill>
                <a:schemeClr val="bg1"/>
              </a:solidFill>
            </a:endParaRPr>
          </a:p>
        </p:txBody>
      </p:sp>
      <p:pic>
        <p:nvPicPr>
          <p:cNvPr id="14" name="תמונה 13">
            <a:extLst>
              <a:ext uri="{FF2B5EF4-FFF2-40B4-BE49-F238E27FC236}">
                <a16:creationId xmlns:a16="http://schemas.microsoft.com/office/drawing/2014/main" id="{813F2799-A911-1B68-1474-35F5233992C9}"/>
              </a:ext>
            </a:extLst>
          </p:cNvPr>
          <p:cNvPicPr>
            <a:picLocks noChangeAspect="1"/>
          </p:cNvPicPr>
          <p:nvPr/>
        </p:nvPicPr>
        <p:blipFill>
          <a:blip r:embed="rId3"/>
          <a:stretch>
            <a:fillRect/>
          </a:stretch>
        </p:blipFill>
        <p:spPr>
          <a:xfrm>
            <a:off x="8556172" y="776874"/>
            <a:ext cx="6074228" cy="686483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E9DE1B-8C92-E57B-ACE8-E7C8756C0356}"/>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1F7A3403-4E29-E3B1-BC54-77244C1344AB}"/>
              </a:ext>
            </a:extLst>
          </p:cNvPr>
          <p:cNvSpPr/>
          <p:nvPr/>
        </p:nvSpPr>
        <p:spPr>
          <a:xfrm>
            <a:off x="5999423" y="640061"/>
            <a:ext cx="6243518" cy="708779"/>
          </a:xfrm>
          <a:prstGeom prst="rect">
            <a:avLst/>
          </a:prstGeom>
          <a:noFill/>
          <a:ln/>
        </p:spPr>
        <p:txBody>
          <a:bodyPr wrap="none" lIns="0" tIns="0" rIns="0" bIns="0" rtlCol="0" anchor="t"/>
          <a:lstStyle/>
          <a:p>
            <a:pPr>
              <a:lnSpc>
                <a:spcPts val="2750"/>
              </a:lnSpc>
            </a:pPr>
            <a:r>
              <a:rPr lang="he-IL" sz="4800" b="1" dirty="0">
                <a:solidFill>
                  <a:srgbClr val="EEAEF6"/>
                </a:solidFill>
                <a:latin typeface="Bricolage Grotesque Extra Bold" pitchFamily="34" charset="0"/>
              </a:rPr>
              <a:t>מערך הנתונים שבו השתמשנו -  </a:t>
            </a:r>
            <a:r>
              <a:rPr lang="en-US" sz="4800" b="1" dirty="0">
                <a:solidFill>
                  <a:srgbClr val="EEAEF6"/>
                </a:solidFill>
                <a:latin typeface="Bricolage Grotesque Extra Bold" pitchFamily="34" charset="0"/>
              </a:rPr>
              <a:t>Dataset</a:t>
            </a:r>
            <a:endParaRPr lang="en-US" sz="4800" dirty="0"/>
          </a:p>
        </p:txBody>
      </p:sp>
      <p:sp>
        <p:nvSpPr>
          <p:cNvPr id="6" name="תיבת טקסט 5">
            <a:extLst>
              <a:ext uri="{FF2B5EF4-FFF2-40B4-BE49-F238E27FC236}">
                <a16:creationId xmlns:a16="http://schemas.microsoft.com/office/drawing/2014/main" id="{35E5E8D2-3B8C-48C5-DA0F-8ECAB6A36C19}"/>
              </a:ext>
            </a:extLst>
          </p:cNvPr>
          <p:cNvSpPr txBox="1"/>
          <p:nvPr/>
        </p:nvSpPr>
        <p:spPr>
          <a:xfrm>
            <a:off x="522514" y="1399333"/>
            <a:ext cx="8389399" cy="892552"/>
          </a:xfrm>
          <a:prstGeom prst="rect">
            <a:avLst/>
          </a:prstGeom>
          <a:noFill/>
        </p:spPr>
        <p:txBody>
          <a:bodyPr wrap="square" rtlCol="1">
            <a:spAutoFit/>
          </a:bodyPr>
          <a:lstStyle/>
          <a:p>
            <a:r>
              <a:rPr lang="he-IL" sz="2800" b="1" dirty="0">
                <a:solidFill>
                  <a:srgbClr val="D69DE3"/>
                </a:solidFill>
              </a:rPr>
              <a:t>תמונה של חלק מהמאגר:</a:t>
            </a:r>
          </a:p>
          <a:p>
            <a:endParaRPr lang="he-IL" sz="2400" dirty="0">
              <a:solidFill>
                <a:schemeClr val="bg1"/>
              </a:solidFill>
            </a:endParaRPr>
          </a:p>
        </p:txBody>
      </p:sp>
      <p:pic>
        <p:nvPicPr>
          <p:cNvPr id="5" name="תמונה 4">
            <a:extLst>
              <a:ext uri="{FF2B5EF4-FFF2-40B4-BE49-F238E27FC236}">
                <a16:creationId xmlns:a16="http://schemas.microsoft.com/office/drawing/2014/main" id="{E100A4D9-652F-AF7D-2A86-1063772AB190}"/>
              </a:ext>
            </a:extLst>
          </p:cNvPr>
          <p:cNvPicPr>
            <a:picLocks noChangeAspect="1"/>
          </p:cNvPicPr>
          <p:nvPr/>
        </p:nvPicPr>
        <p:blipFill>
          <a:blip r:embed="rId3"/>
          <a:stretch>
            <a:fillRect/>
          </a:stretch>
        </p:blipFill>
        <p:spPr>
          <a:xfrm>
            <a:off x="2704012" y="2082076"/>
            <a:ext cx="8190412" cy="5400788"/>
          </a:xfrm>
          <a:prstGeom prst="rect">
            <a:avLst/>
          </a:prstGeom>
        </p:spPr>
      </p:pic>
      <p:sp>
        <p:nvSpPr>
          <p:cNvPr id="7" name="תיבת טקסט 6">
            <a:extLst>
              <a:ext uri="{FF2B5EF4-FFF2-40B4-BE49-F238E27FC236}">
                <a16:creationId xmlns:a16="http://schemas.microsoft.com/office/drawing/2014/main" id="{36639C78-3420-0AE4-F8E4-C3EB9CB7E5C2}"/>
              </a:ext>
            </a:extLst>
          </p:cNvPr>
          <p:cNvSpPr txBox="1"/>
          <p:nvPr/>
        </p:nvSpPr>
        <p:spPr>
          <a:xfrm>
            <a:off x="-431074" y="7703544"/>
            <a:ext cx="10881359" cy="369332"/>
          </a:xfrm>
          <a:prstGeom prst="rect">
            <a:avLst/>
          </a:prstGeom>
          <a:noFill/>
        </p:spPr>
        <p:txBody>
          <a:bodyPr wrap="square" rtlCol="1">
            <a:spAutoFit/>
          </a:bodyPr>
          <a:lstStyle/>
          <a:p>
            <a:r>
              <a:rPr lang="en-US" dirty="0">
                <a:solidFill>
                  <a:schemeClr val="bg1"/>
                </a:solidFill>
              </a:rPr>
              <a:t>https://www.kaggle.com/datasets/fedesoriano/stroke-prediction-dataset</a:t>
            </a:r>
            <a:endParaRPr lang="he-IL" dirty="0">
              <a:solidFill>
                <a:schemeClr val="bg1"/>
              </a:solidFill>
            </a:endParaRPr>
          </a:p>
        </p:txBody>
      </p:sp>
    </p:spTree>
    <p:extLst>
      <p:ext uri="{BB962C8B-B14F-4D97-AF65-F5344CB8AC3E}">
        <p14:creationId xmlns:p14="http://schemas.microsoft.com/office/powerpoint/2010/main" val="19418251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18FD94-1404-DA80-C29C-25AF6E231DB5}"/>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9F2B1616-B5C7-19EB-751F-F4A8D7D0F1BA}"/>
              </a:ext>
            </a:extLst>
          </p:cNvPr>
          <p:cNvSpPr/>
          <p:nvPr/>
        </p:nvSpPr>
        <p:spPr>
          <a:xfrm>
            <a:off x="6770131" y="994450"/>
            <a:ext cx="6243518" cy="708779"/>
          </a:xfrm>
          <a:prstGeom prst="rect">
            <a:avLst/>
          </a:prstGeom>
          <a:noFill/>
          <a:ln/>
        </p:spPr>
        <p:txBody>
          <a:bodyPr wrap="none" lIns="0" tIns="0" rIns="0" bIns="0" rtlCol="0" anchor="t"/>
          <a:lstStyle/>
          <a:p>
            <a:pPr>
              <a:lnSpc>
                <a:spcPts val="2750"/>
              </a:lnSpc>
            </a:pPr>
            <a:r>
              <a:rPr lang="he-IL" sz="4800" b="1" dirty="0">
                <a:solidFill>
                  <a:srgbClr val="EEAEF6"/>
                </a:solidFill>
                <a:latin typeface="Bricolage Grotesque Extra Bold" pitchFamily="34" charset="0"/>
              </a:rPr>
              <a:t>הסבר מערך הנתונים שבו השתמשנו -  </a:t>
            </a:r>
            <a:r>
              <a:rPr lang="en-US" sz="4800" b="1" dirty="0">
                <a:solidFill>
                  <a:srgbClr val="EEAEF6"/>
                </a:solidFill>
                <a:latin typeface="Bricolage Grotesque Extra Bold" pitchFamily="34" charset="0"/>
              </a:rPr>
              <a:t>Dataset</a:t>
            </a:r>
            <a:endParaRPr lang="en-US" sz="4800" dirty="0"/>
          </a:p>
        </p:txBody>
      </p:sp>
      <p:sp>
        <p:nvSpPr>
          <p:cNvPr id="2" name="תיבת טקסט 1">
            <a:extLst>
              <a:ext uri="{FF2B5EF4-FFF2-40B4-BE49-F238E27FC236}">
                <a16:creationId xmlns:a16="http://schemas.microsoft.com/office/drawing/2014/main" id="{3C04ECE0-506A-7E57-7940-19098F4E5CA9}"/>
              </a:ext>
            </a:extLst>
          </p:cNvPr>
          <p:cNvSpPr txBox="1"/>
          <p:nvPr/>
        </p:nvSpPr>
        <p:spPr>
          <a:xfrm>
            <a:off x="2364378" y="2333582"/>
            <a:ext cx="9509760" cy="4401205"/>
          </a:xfrm>
          <a:prstGeom prst="rect">
            <a:avLst/>
          </a:prstGeom>
          <a:noFill/>
        </p:spPr>
        <p:txBody>
          <a:bodyPr wrap="square" rtlCol="1">
            <a:spAutoFit/>
          </a:bodyPr>
          <a:lstStyle/>
          <a:p>
            <a:pPr marL="285750" indent="-285750" algn="l">
              <a:buFont typeface="Arial" panose="020B0604020202020204" pitchFamily="34" charset="0"/>
              <a:buChar char="•"/>
            </a:pPr>
            <a:r>
              <a:rPr lang="en-US" sz="2000" dirty="0">
                <a:solidFill>
                  <a:srgbClr val="D69DE3"/>
                </a:solidFill>
                <a:latin typeface="Inter"/>
              </a:rPr>
              <a:t>gender</a:t>
            </a:r>
            <a:r>
              <a:rPr lang="en-US" sz="2000" dirty="0">
                <a:solidFill>
                  <a:schemeClr val="bg1"/>
                </a:solidFill>
                <a:latin typeface="Inter"/>
              </a:rPr>
              <a:t>: "Male", "Female" or "Other”</a:t>
            </a:r>
          </a:p>
          <a:p>
            <a:pPr marL="285750" indent="-285750" algn="l">
              <a:buFont typeface="Arial" panose="020B0604020202020204" pitchFamily="34" charset="0"/>
              <a:buChar char="•"/>
            </a:pPr>
            <a:r>
              <a:rPr lang="en-US" sz="2000" dirty="0">
                <a:solidFill>
                  <a:srgbClr val="D69DE3"/>
                </a:solidFill>
                <a:latin typeface="Inter"/>
              </a:rPr>
              <a:t>age</a:t>
            </a:r>
            <a:r>
              <a:rPr lang="en-US" sz="2000" dirty="0">
                <a:solidFill>
                  <a:schemeClr val="bg1"/>
                </a:solidFill>
                <a:latin typeface="Inter"/>
              </a:rPr>
              <a:t>: age of the patient</a:t>
            </a:r>
          </a:p>
          <a:p>
            <a:pPr marL="285750" indent="-285750" algn="l">
              <a:buFont typeface="Arial" panose="020B0604020202020204" pitchFamily="34" charset="0"/>
              <a:buChar char="•"/>
            </a:pPr>
            <a:r>
              <a:rPr lang="en-US" sz="2000" dirty="0">
                <a:solidFill>
                  <a:srgbClr val="D69DE3"/>
                </a:solidFill>
                <a:latin typeface="Inter"/>
              </a:rPr>
              <a:t>hypertension</a:t>
            </a:r>
            <a:r>
              <a:rPr lang="en-US" sz="2000" dirty="0">
                <a:solidFill>
                  <a:schemeClr val="bg1"/>
                </a:solidFill>
                <a:latin typeface="Inter"/>
              </a:rPr>
              <a:t>: 0 if the patient doesn't have hypertension, 1 if the patient has it</a:t>
            </a:r>
          </a:p>
          <a:p>
            <a:pPr marL="285750" indent="-285750" algn="l">
              <a:buFont typeface="Arial" panose="020B0604020202020204" pitchFamily="34" charset="0"/>
              <a:buChar char="•"/>
            </a:pPr>
            <a:r>
              <a:rPr lang="en-US" sz="2000" dirty="0" err="1">
                <a:solidFill>
                  <a:srgbClr val="D69DE3"/>
                </a:solidFill>
                <a:latin typeface="Inter"/>
              </a:rPr>
              <a:t>heart_disease</a:t>
            </a:r>
            <a:r>
              <a:rPr lang="en-US" sz="2000" dirty="0">
                <a:solidFill>
                  <a:schemeClr val="bg1"/>
                </a:solidFill>
                <a:latin typeface="Inter"/>
              </a:rPr>
              <a:t>: 0 if the patient doesn't have any heart diseases, 1 if the patient has it</a:t>
            </a:r>
          </a:p>
          <a:p>
            <a:pPr marL="285750" indent="-285750" algn="l">
              <a:buFont typeface="Arial" panose="020B0604020202020204" pitchFamily="34" charset="0"/>
              <a:buChar char="•"/>
            </a:pPr>
            <a:r>
              <a:rPr lang="en-US" sz="2000" dirty="0" err="1">
                <a:solidFill>
                  <a:srgbClr val="D69DE3"/>
                </a:solidFill>
                <a:latin typeface="Inter"/>
              </a:rPr>
              <a:t>ever_married</a:t>
            </a:r>
            <a:r>
              <a:rPr lang="en-US" sz="2000" dirty="0">
                <a:solidFill>
                  <a:schemeClr val="bg1"/>
                </a:solidFill>
                <a:latin typeface="Inter"/>
              </a:rPr>
              <a:t>: "No" or "Yes“</a:t>
            </a:r>
          </a:p>
          <a:p>
            <a:pPr marL="285750" indent="-285750" algn="l">
              <a:buFont typeface="Arial" panose="020B0604020202020204" pitchFamily="34" charset="0"/>
              <a:buChar char="•"/>
            </a:pPr>
            <a:r>
              <a:rPr lang="en-US" sz="2000" dirty="0" err="1">
                <a:solidFill>
                  <a:srgbClr val="D69DE3"/>
                </a:solidFill>
                <a:latin typeface="Inter"/>
              </a:rPr>
              <a:t>work_type</a:t>
            </a:r>
            <a:r>
              <a:rPr lang="en-US" sz="2000" dirty="0">
                <a:solidFill>
                  <a:schemeClr val="bg1"/>
                </a:solidFill>
                <a:latin typeface="Inter"/>
              </a:rPr>
              <a:t>: "children", "</a:t>
            </a:r>
            <a:r>
              <a:rPr lang="en-US" sz="2000" dirty="0" err="1">
                <a:solidFill>
                  <a:schemeClr val="bg1"/>
                </a:solidFill>
                <a:latin typeface="Inter"/>
              </a:rPr>
              <a:t>Govt_jov</a:t>
            </a:r>
            <a:r>
              <a:rPr lang="en-US" sz="2000" dirty="0">
                <a:solidFill>
                  <a:schemeClr val="bg1"/>
                </a:solidFill>
                <a:latin typeface="Inter"/>
              </a:rPr>
              <a:t>", "</a:t>
            </a:r>
            <a:r>
              <a:rPr lang="en-US" sz="2000" dirty="0" err="1">
                <a:solidFill>
                  <a:schemeClr val="bg1"/>
                </a:solidFill>
                <a:latin typeface="Inter"/>
              </a:rPr>
              <a:t>Never_worked</a:t>
            </a:r>
            <a:r>
              <a:rPr lang="en-US" sz="2000" dirty="0">
                <a:solidFill>
                  <a:schemeClr val="bg1"/>
                </a:solidFill>
                <a:latin typeface="Inter"/>
              </a:rPr>
              <a:t>", "Private" or "Self-employed“</a:t>
            </a:r>
          </a:p>
          <a:p>
            <a:pPr marL="285750" indent="-285750" algn="l">
              <a:buFont typeface="Arial" panose="020B0604020202020204" pitchFamily="34" charset="0"/>
              <a:buChar char="•"/>
            </a:pPr>
            <a:r>
              <a:rPr lang="en-US" sz="2000" dirty="0" err="1">
                <a:solidFill>
                  <a:srgbClr val="D69DE3"/>
                </a:solidFill>
                <a:latin typeface="Inter"/>
              </a:rPr>
              <a:t>Residence_type</a:t>
            </a:r>
            <a:r>
              <a:rPr lang="en-US" sz="2000" dirty="0">
                <a:solidFill>
                  <a:schemeClr val="bg1"/>
                </a:solidFill>
                <a:latin typeface="Inter"/>
              </a:rPr>
              <a:t>: "Rural" or "Urban“</a:t>
            </a:r>
          </a:p>
          <a:p>
            <a:pPr marL="285750" indent="-285750" algn="l">
              <a:buFont typeface="Arial" panose="020B0604020202020204" pitchFamily="34" charset="0"/>
              <a:buChar char="•"/>
            </a:pPr>
            <a:r>
              <a:rPr lang="en-US" sz="2000" dirty="0" err="1">
                <a:solidFill>
                  <a:srgbClr val="D69DE3"/>
                </a:solidFill>
                <a:latin typeface="Inter"/>
              </a:rPr>
              <a:t>avg_glucose_level</a:t>
            </a:r>
            <a:r>
              <a:rPr lang="en-US" sz="2000" dirty="0">
                <a:solidFill>
                  <a:schemeClr val="bg1"/>
                </a:solidFill>
                <a:latin typeface="Inter"/>
              </a:rPr>
              <a:t>: average glucose level in blood</a:t>
            </a:r>
          </a:p>
          <a:p>
            <a:pPr marL="285750" indent="-285750" algn="l">
              <a:buFont typeface="Arial" panose="020B0604020202020204" pitchFamily="34" charset="0"/>
              <a:buChar char="•"/>
            </a:pPr>
            <a:r>
              <a:rPr lang="en-US" sz="2000" dirty="0" err="1">
                <a:solidFill>
                  <a:srgbClr val="D69DE3"/>
                </a:solidFill>
                <a:latin typeface="Inter"/>
              </a:rPr>
              <a:t>bmi</a:t>
            </a:r>
            <a:r>
              <a:rPr lang="en-US" sz="2000" dirty="0">
                <a:solidFill>
                  <a:schemeClr val="bg1"/>
                </a:solidFill>
                <a:latin typeface="Inter"/>
              </a:rPr>
              <a:t>: body mass index</a:t>
            </a:r>
          </a:p>
          <a:p>
            <a:pPr marL="285750" indent="-285750" algn="l">
              <a:buFont typeface="Arial" panose="020B0604020202020204" pitchFamily="34" charset="0"/>
              <a:buChar char="•"/>
            </a:pPr>
            <a:r>
              <a:rPr lang="en-US" sz="2000" dirty="0" err="1">
                <a:solidFill>
                  <a:srgbClr val="D69DE3"/>
                </a:solidFill>
                <a:latin typeface="Inter"/>
              </a:rPr>
              <a:t>smoking_status</a:t>
            </a:r>
            <a:r>
              <a:rPr lang="en-US" sz="2000" dirty="0">
                <a:solidFill>
                  <a:srgbClr val="D69DE3"/>
                </a:solidFill>
                <a:latin typeface="Inter"/>
              </a:rPr>
              <a:t>:</a:t>
            </a:r>
            <a:r>
              <a:rPr lang="en-US" sz="2000" dirty="0">
                <a:solidFill>
                  <a:schemeClr val="bg1"/>
                </a:solidFill>
                <a:latin typeface="Inter"/>
              </a:rPr>
              <a:t> "formerly smoked", "never smoked", "smokes" or "Unknown"*</a:t>
            </a:r>
          </a:p>
          <a:p>
            <a:pPr marL="285750" indent="-285750" algn="l">
              <a:buFont typeface="Arial" panose="020B0604020202020204" pitchFamily="34" charset="0"/>
              <a:buChar char="•"/>
            </a:pPr>
            <a:r>
              <a:rPr lang="en-US" sz="2000" dirty="0">
                <a:solidFill>
                  <a:srgbClr val="D69DE3"/>
                </a:solidFill>
                <a:latin typeface="Inter"/>
              </a:rPr>
              <a:t>stroke</a:t>
            </a:r>
            <a:r>
              <a:rPr lang="en-US" sz="2000" dirty="0">
                <a:solidFill>
                  <a:schemeClr val="bg1"/>
                </a:solidFill>
                <a:latin typeface="Inter"/>
              </a:rPr>
              <a:t>: 1 if the patient had a stroke or 0 if not</a:t>
            </a:r>
          </a:p>
          <a:p>
            <a:pPr marL="285750" indent="-285750" algn="l">
              <a:buFont typeface="Arial" panose="020B0604020202020204" pitchFamily="34" charset="0"/>
              <a:buChar char="•"/>
            </a:pPr>
            <a:r>
              <a:rPr lang="en-US" sz="2000" dirty="0">
                <a:solidFill>
                  <a:schemeClr val="bg1"/>
                </a:solidFill>
                <a:latin typeface="Inter"/>
              </a:rPr>
              <a:t>Note: "Unknown" in </a:t>
            </a:r>
            <a:r>
              <a:rPr lang="en-US" sz="2000" dirty="0" err="1">
                <a:solidFill>
                  <a:schemeClr val="bg1"/>
                </a:solidFill>
                <a:latin typeface="Inter"/>
              </a:rPr>
              <a:t>smoking_status</a:t>
            </a:r>
            <a:r>
              <a:rPr lang="en-US" sz="2000" dirty="0">
                <a:solidFill>
                  <a:schemeClr val="bg1"/>
                </a:solidFill>
                <a:latin typeface="Inter"/>
              </a:rPr>
              <a:t> means that the information is unavailable for this patient</a:t>
            </a:r>
            <a:endParaRPr lang="he-IL" sz="2000" dirty="0">
              <a:solidFill>
                <a:schemeClr val="bg1"/>
              </a:solidFill>
              <a:latin typeface="Bradley Hand ITC" panose="03070402050302030203" pitchFamily="66" charset="0"/>
            </a:endParaRPr>
          </a:p>
          <a:p>
            <a:pPr marL="285750" indent="-285750">
              <a:buFont typeface="Arial" panose="020B0604020202020204" pitchFamily="34" charset="0"/>
              <a:buChar char="•"/>
            </a:pPr>
            <a:endParaRPr lang="he-IL" sz="2000" dirty="0">
              <a:solidFill>
                <a:schemeClr val="bg1"/>
              </a:solidFill>
            </a:endParaRPr>
          </a:p>
        </p:txBody>
      </p:sp>
    </p:spTree>
    <p:extLst>
      <p:ext uri="{BB962C8B-B14F-4D97-AF65-F5344CB8AC3E}">
        <p14:creationId xmlns:p14="http://schemas.microsoft.com/office/powerpoint/2010/main" val="1119083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166021" y="782122"/>
            <a:ext cx="5670590" cy="708779"/>
          </a:xfrm>
          <a:prstGeom prst="rect">
            <a:avLst/>
          </a:prstGeom>
          <a:noFill/>
          <a:ln/>
        </p:spPr>
        <p:txBody>
          <a:bodyPr wrap="none" lIns="0" tIns="0" rIns="0" bIns="0" rtlCol="0" anchor="t"/>
          <a:lstStyle/>
          <a:p>
            <a:r>
              <a:rPr lang="he-IL" sz="4800" b="1" dirty="0">
                <a:solidFill>
                  <a:srgbClr val="D69DE3"/>
                </a:solidFill>
              </a:rPr>
              <a:t>שאלות המחקר</a:t>
            </a:r>
          </a:p>
        </p:txBody>
      </p:sp>
      <p:sp>
        <p:nvSpPr>
          <p:cNvPr id="3" name="Shape 1"/>
          <p:cNvSpPr/>
          <p:nvPr/>
        </p:nvSpPr>
        <p:spPr>
          <a:xfrm>
            <a:off x="9640252" y="1944529"/>
            <a:ext cx="4196358" cy="3545324"/>
          </a:xfrm>
          <a:prstGeom prst="roundRect">
            <a:avLst>
              <a:gd name="adj" fmla="val 2687"/>
            </a:avLst>
          </a:prstGeom>
          <a:noFill/>
          <a:ln w="30480">
            <a:solidFill>
              <a:srgbClr val="414677"/>
            </a:solidFill>
            <a:prstDash val="solid"/>
          </a:ln>
        </p:spPr>
        <p:txBody>
          <a:bodyPr/>
          <a:lstStyle/>
          <a:p>
            <a:endParaRPr lang="he-IL"/>
          </a:p>
        </p:txBody>
      </p:sp>
      <p:sp>
        <p:nvSpPr>
          <p:cNvPr id="4" name="Shape 2"/>
          <p:cNvSpPr/>
          <p:nvPr/>
        </p:nvSpPr>
        <p:spPr>
          <a:xfrm>
            <a:off x="9640252" y="1944529"/>
            <a:ext cx="121920" cy="3545324"/>
          </a:xfrm>
          <a:prstGeom prst="roundRect">
            <a:avLst>
              <a:gd name="adj" fmla="val 78139"/>
            </a:avLst>
          </a:prstGeom>
          <a:solidFill>
            <a:srgbClr val="EEAEF6"/>
          </a:solidFill>
          <a:ln/>
        </p:spPr>
        <p:txBody>
          <a:bodyPr/>
          <a:lstStyle/>
          <a:p>
            <a:endParaRPr lang="he-IL"/>
          </a:p>
        </p:txBody>
      </p:sp>
      <p:sp>
        <p:nvSpPr>
          <p:cNvPr id="5" name="Text 3"/>
          <p:cNvSpPr/>
          <p:nvPr/>
        </p:nvSpPr>
        <p:spPr>
          <a:xfrm>
            <a:off x="10652641" y="2201823"/>
            <a:ext cx="2835235" cy="354330"/>
          </a:xfrm>
          <a:prstGeom prst="rect">
            <a:avLst/>
          </a:prstGeom>
          <a:noFill/>
          <a:ln/>
        </p:spPr>
        <p:txBody>
          <a:bodyPr wrap="none" lIns="0" tIns="0" rIns="0" bIns="0" rtlCol="0" anchor="t"/>
          <a:lstStyle/>
          <a:p>
            <a:r>
              <a:rPr lang="he-IL" sz="2400" b="1" dirty="0">
                <a:solidFill>
                  <a:schemeClr val="bg1"/>
                </a:solidFill>
              </a:rPr>
              <a:t>זיהוי משתנים משפיעים</a:t>
            </a:r>
          </a:p>
        </p:txBody>
      </p:sp>
      <p:sp>
        <p:nvSpPr>
          <p:cNvPr id="6" name="Text 4"/>
          <p:cNvSpPr/>
          <p:nvPr/>
        </p:nvSpPr>
        <p:spPr>
          <a:xfrm>
            <a:off x="9897547" y="2692241"/>
            <a:ext cx="3590330" cy="1088708"/>
          </a:xfrm>
          <a:prstGeom prst="rect">
            <a:avLst/>
          </a:prstGeom>
          <a:noFill/>
          <a:ln/>
        </p:spPr>
        <p:txBody>
          <a:bodyPr wrap="square" lIns="0" tIns="0" rIns="0" bIns="0" rtlCol="0" anchor="t"/>
          <a:lstStyle/>
          <a:p>
            <a:r>
              <a:rPr lang="he-IL" dirty="0">
                <a:solidFill>
                  <a:schemeClr val="bg1"/>
                </a:solidFill>
              </a:rPr>
              <a:t>אילו משתנים רפואיים ודמוגרפיים משפיעים ביותר על הסיכון לשבץ מוחי, וכיצד ניתן לזהות אותם מתוך הנתונים?</a:t>
            </a:r>
          </a:p>
        </p:txBody>
      </p:sp>
      <p:sp>
        <p:nvSpPr>
          <p:cNvPr id="7" name="Shape 5"/>
          <p:cNvSpPr/>
          <p:nvPr/>
        </p:nvSpPr>
        <p:spPr>
          <a:xfrm>
            <a:off x="5217081" y="1944529"/>
            <a:ext cx="4196358" cy="3545324"/>
          </a:xfrm>
          <a:prstGeom prst="roundRect">
            <a:avLst>
              <a:gd name="adj" fmla="val 2687"/>
            </a:avLst>
          </a:prstGeom>
          <a:noFill/>
          <a:ln w="30480">
            <a:solidFill>
              <a:srgbClr val="414677"/>
            </a:solidFill>
            <a:prstDash val="solid"/>
          </a:ln>
        </p:spPr>
        <p:txBody>
          <a:bodyPr/>
          <a:lstStyle/>
          <a:p>
            <a:endParaRPr lang="he-IL"/>
          </a:p>
        </p:txBody>
      </p:sp>
      <p:sp>
        <p:nvSpPr>
          <p:cNvPr id="8" name="Shape 6"/>
          <p:cNvSpPr/>
          <p:nvPr/>
        </p:nvSpPr>
        <p:spPr>
          <a:xfrm>
            <a:off x="5217081" y="1944529"/>
            <a:ext cx="121920" cy="3545324"/>
          </a:xfrm>
          <a:prstGeom prst="roundRect">
            <a:avLst>
              <a:gd name="adj" fmla="val 78139"/>
            </a:avLst>
          </a:prstGeom>
          <a:solidFill>
            <a:srgbClr val="EEAEF6"/>
          </a:solidFill>
          <a:ln/>
        </p:spPr>
        <p:txBody>
          <a:bodyPr/>
          <a:lstStyle/>
          <a:p>
            <a:endParaRPr lang="he-IL"/>
          </a:p>
        </p:txBody>
      </p:sp>
      <p:sp>
        <p:nvSpPr>
          <p:cNvPr id="9" name="Text 7"/>
          <p:cNvSpPr/>
          <p:nvPr/>
        </p:nvSpPr>
        <p:spPr>
          <a:xfrm>
            <a:off x="6229469" y="2201823"/>
            <a:ext cx="2835235" cy="354330"/>
          </a:xfrm>
          <a:prstGeom prst="rect">
            <a:avLst/>
          </a:prstGeom>
          <a:noFill/>
          <a:ln/>
        </p:spPr>
        <p:txBody>
          <a:bodyPr wrap="none" lIns="0" tIns="0" rIns="0" bIns="0" rtlCol="0" anchor="t"/>
          <a:lstStyle/>
          <a:p>
            <a:r>
              <a:rPr lang="he-IL" sz="2400" b="1" dirty="0">
                <a:solidFill>
                  <a:schemeClr val="bg1"/>
                </a:solidFill>
              </a:rPr>
              <a:t>השוואת ביצועי מודלים</a:t>
            </a:r>
          </a:p>
        </p:txBody>
      </p:sp>
      <p:sp>
        <p:nvSpPr>
          <p:cNvPr id="10" name="Text 8"/>
          <p:cNvSpPr/>
          <p:nvPr/>
        </p:nvSpPr>
        <p:spPr>
          <a:xfrm>
            <a:off x="5474375" y="2692241"/>
            <a:ext cx="3590330" cy="2540318"/>
          </a:xfrm>
          <a:prstGeom prst="rect">
            <a:avLst/>
          </a:prstGeom>
          <a:noFill/>
          <a:ln/>
        </p:spPr>
        <p:txBody>
          <a:bodyPr wrap="square" lIns="0" tIns="0" rIns="0" bIns="0" rtlCol="0" anchor="t"/>
          <a:lstStyle/>
          <a:p>
            <a:r>
              <a:rPr lang="he-IL" dirty="0">
                <a:solidFill>
                  <a:schemeClr val="bg1"/>
                </a:solidFill>
              </a:rPr>
              <a:t>מהם הביצועים (דיוק) של אלגוריתמים שונים בלמידת מכונה לסיווג מטופלים? כיצד משתנה רמת הדיוק של אלגוריתמים כמו </a:t>
            </a:r>
            <a:r>
              <a:rPr lang="en-US" dirty="0">
                <a:solidFill>
                  <a:schemeClr val="bg1"/>
                </a:solidFill>
              </a:rPr>
              <a:t>Logistic Regression, KNN, Decision Tree, </a:t>
            </a:r>
            <a:r>
              <a:rPr lang="en-US" dirty="0" err="1">
                <a:solidFill>
                  <a:schemeClr val="bg1"/>
                </a:solidFill>
              </a:rPr>
              <a:t>Adaboost</a:t>
            </a:r>
            <a:r>
              <a:rPr lang="en-US" dirty="0">
                <a:solidFill>
                  <a:schemeClr val="bg1"/>
                </a:solidFill>
              </a:rPr>
              <a:t> </a:t>
            </a:r>
            <a:r>
              <a:rPr lang="he-IL" dirty="0">
                <a:solidFill>
                  <a:schemeClr val="bg1"/>
                </a:solidFill>
              </a:rPr>
              <a:t>ו-</a:t>
            </a:r>
            <a:r>
              <a:rPr lang="en-US" dirty="0">
                <a:solidFill>
                  <a:schemeClr val="bg1"/>
                </a:solidFill>
              </a:rPr>
              <a:t>SVM </a:t>
            </a:r>
            <a:r>
              <a:rPr lang="he-IL" dirty="0">
                <a:solidFill>
                  <a:schemeClr val="bg1"/>
                </a:solidFill>
              </a:rPr>
              <a:t>כאשר הם מופעלים על הנתונים במטרה לחזות שבץ מוחי?</a:t>
            </a:r>
          </a:p>
        </p:txBody>
      </p:sp>
      <p:sp>
        <p:nvSpPr>
          <p:cNvPr id="11" name="Shape 9"/>
          <p:cNvSpPr/>
          <p:nvPr/>
        </p:nvSpPr>
        <p:spPr>
          <a:xfrm>
            <a:off x="793909" y="1944529"/>
            <a:ext cx="4196358" cy="3545324"/>
          </a:xfrm>
          <a:prstGeom prst="roundRect">
            <a:avLst>
              <a:gd name="adj" fmla="val 2687"/>
            </a:avLst>
          </a:prstGeom>
          <a:noFill/>
          <a:ln w="30480">
            <a:solidFill>
              <a:srgbClr val="414677"/>
            </a:solidFill>
            <a:prstDash val="solid"/>
          </a:ln>
        </p:spPr>
        <p:txBody>
          <a:bodyPr/>
          <a:lstStyle/>
          <a:p>
            <a:endParaRPr lang="he-IL"/>
          </a:p>
        </p:txBody>
      </p:sp>
      <p:sp>
        <p:nvSpPr>
          <p:cNvPr id="12" name="Shape 10"/>
          <p:cNvSpPr/>
          <p:nvPr/>
        </p:nvSpPr>
        <p:spPr>
          <a:xfrm>
            <a:off x="793909" y="1944529"/>
            <a:ext cx="121920" cy="3545324"/>
          </a:xfrm>
          <a:prstGeom prst="roundRect">
            <a:avLst>
              <a:gd name="adj" fmla="val 78139"/>
            </a:avLst>
          </a:prstGeom>
          <a:solidFill>
            <a:srgbClr val="EEAEF6"/>
          </a:solidFill>
          <a:ln/>
        </p:spPr>
        <p:txBody>
          <a:bodyPr/>
          <a:lstStyle/>
          <a:p>
            <a:endParaRPr lang="he-IL"/>
          </a:p>
        </p:txBody>
      </p:sp>
      <p:sp>
        <p:nvSpPr>
          <p:cNvPr id="13" name="Text 11"/>
          <p:cNvSpPr/>
          <p:nvPr/>
        </p:nvSpPr>
        <p:spPr>
          <a:xfrm>
            <a:off x="1806297" y="2201823"/>
            <a:ext cx="2835235" cy="354330"/>
          </a:xfrm>
          <a:prstGeom prst="rect">
            <a:avLst/>
          </a:prstGeom>
          <a:noFill/>
          <a:ln/>
        </p:spPr>
        <p:txBody>
          <a:bodyPr wrap="none" lIns="0" tIns="0" rIns="0" bIns="0" rtlCol="0" anchor="t"/>
          <a:lstStyle/>
          <a:p>
            <a:r>
              <a:rPr lang="he-IL" sz="2400" b="1" dirty="0">
                <a:solidFill>
                  <a:schemeClr val="bg1"/>
                </a:solidFill>
              </a:rPr>
              <a:t>ניתוח חשיבות תכונות</a:t>
            </a:r>
          </a:p>
        </p:txBody>
      </p:sp>
      <p:sp>
        <p:nvSpPr>
          <p:cNvPr id="14" name="Text 12"/>
          <p:cNvSpPr/>
          <p:nvPr/>
        </p:nvSpPr>
        <p:spPr>
          <a:xfrm>
            <a:off x="1051203" y="2692241"/>
            <a:ext cx="3590330" cy="1814513"/>
          </a:xfrm>
          <a:prstGeom prst="rect">
            <a:avLst/>
          </a:prstGeom>
          <a:noFill/>
          <a:ln/>
        </p:spPr>
        <p:txBody>
          <a:bodyPr wrap="square" lIns="0" tIns="0" rIns="0" bIns="0" rtlCol="0" anchor="t"/>
          <a:lstStyle/>
          <a:p>
            <a:r>
              <a:rPr lang="he-IL" dirty="0">
                <a:solidFill>
                  <a:schemeClr val="bg1"/>
                </a:solidFill>
              </a:rPr>
              <a:t>כיצד ניתוח חשיבות תכונות (</a:t>
            </a:r>
            <a:r>
              <a:rPr lang="en-US" dirty="0">
                <a:solidFill>
                  <a:schemeClr val="bg1"/>
                </a:solidFill>
              </a:rPr>
              <a:t>Feature Importance) </a:t>
            </a:r>
            <a:r>
              <a:rPr lang="he-IL" dirty="0">
                <a:solidFill>
                  <a:schemeClr val="bg1"/>
                </a:solidFill>
              </a:rPr>
              <a:t>יכול לשפר את הבנת המודל ואת יעילות הסיווג? כמה מתוך המטופלים עם מחלת לב או יתר לחץ דם קיבלו שבץ מוחי בפועל?</a:t>
            </a:r>
          </a:p>
        </p:txBody>
      </p:sp>
      <p:sp>
        <p:nvSpPr>
          <p:cNvPr id="15" name="Shape 13"/>
          <p:cNvSpPr/>
          <p:nvPr/>
        </p:nvSpPr>
        <p:spPr>
          <a:xfrm>
            <a:off x="7428667" y="5716667"/>
            <a:ext cx="6407944" cy="1730812"/>
          </a:xfrm>
          <a:prstGeom prst="roundRect">
            <a:avLst>
              <a:gd name="adj" fmla="val 5504"/>
            </a:avLst>
          </a:prstGeom>
          <a:noFill/>
          <a:ln w="30480">
            <a:solidFill>
              <a:srgbClr val="414677"/>
            </a:solidFill>
            <a:prstDash val="solid"/>
          </a:ln>
        </p:spPr>
        <p:txBody>
          <a:bodyPr/>
          <a:lstStyle/>
          <a:p>
            <a:endParaRPr lang="he-IL"/>
          </a:p>
        </p:txBody>
      </p:sp>
      <p:sp>
        <p:nvSpPr>
          <p:cNvPr id="16" name="Shape 14"/>
          <p:cNvSpPr/>
          <p:nvPr/>
        </p:nvSpPr>
        <p:spPr>
          <a:xfrm>
            <a:off x="7428667" y="5716667"/>
            <a:ext cx="121920" cy="1730812"/>
          </a:xfrm>
          <a:prstGeom prst="roundRect">
            <a:avLst>
              <a:gd name="adj" fmla="val 78139"/>
            </a:avLst>
          </a:prstGeom>
          <a:solidFill>
            <a:srgbClr val="EEAEF6"/>
          </a:solidFill>
          <a:ln/>
        </p:spPr>
        <p:txBody>
          <a:bodyPr/>
          <a:lstStyle/>
          <a:p>
            <a:endParaRPr lang="he-IL"/>
          </a:p>
        </p:txBody>
      </p:sp>
      <p:sp>
        <p:nvSpPr>
          <p:cNvPr id="17" name="Text 15"/>
          <p:cNvSpPr/>
          <p:nvPr/>
        </p:nvSpPr>
        <p:spPr>
          <a:xfrm>
            <a:off x="10205204" y="5973961"/>
            <a:ext cx="3282672" cy="354330"/>
          </a:xfrm>
          <a:prstGeom prst="rect">
            <a:avLst/>
          </a:prstGeom>
          <a:noFill/>
          <a:ln/>
        </p:spPr>
        <p:txBody>
          <a:bodyPr wrap="none" lIns="0" tIns="0" rIns="0" bIns="0" rtlCol="0" anchor="t"/>
          <a:lstStyle/>
          <a:p>
            <a:r>
              <a:rPr lang="he-IL" sz="2400" b="1" dirty="0">
                <a:solidFill>
                  <a:schemeClr val="bg1"/>
                </a:solidFill>
              </a:rPr>
              <a:t>פיזור מקרי שבץ באוכלוסייה</a:t>
            </a:r>
          </a:p>
        </p:txBody>
      </p:sp>
      <p:sp>
        <p:nvSpPr>
          <p:cNvPr id="18" name="Text 16"/>
          <p:cNvSpPr/>
          <p:nvPr/>
        </p:nvSpPr>
        <p:spPr>
          <a:xfrm>
            <a:off x="7685961" y="6464379"/>
            <a:ext cx="5801916" cy="725805"/>
          </a:xfrm>
          <a:prstGeom prst="rect">
            <a:avLst/>
          </a:prstGeom>
          <a:noFill/>
          <a:ln/>
        </p:spPr>
        <p:txBody>
          <a:bodyPr wrap="square" lIns="0" tIns="0" rIns="0" bIns="0" rtlCol="0" anchor="t"/>
          <a:lstStyle/>
          <a:p>
            <a:r>
              <a:rPr lang="he-IL" dirty="0">
                <a:solidFill>
                  <a:schemeClr val="bg1"/>
                </a:solidFill>
              </a:rPr>
              <a:t>כיצד מתפלגים מקרי השבץ בקבוצות שונות באוכלוסייה, כמו לחץ דם, מחלת לב?</a:t>
            </a:r>
          </a:p>
        </p:txBody>
      </p:sp>
      <p:sp>
        <p:nvSpPr>
          <p:cNvPr id="19" name="Shape 17"/>
          <p:cNvSpPr/>
          <p:nvPr/>
        </p:nvSpPr>
        <p:spPr>
          <a:xfrm>
            <a:off x="793909" y="5716667"/>
            <a:ext cx="6407944" cy="1730812"/>
          </a:xfrm>
          <a:prstGeom prst="roundRect">
            <a:avLst>
              <a:gd name="adj" fmla="val 5504"/>
            </a:avLst>
          </a:prstGeom>
          <a:noFill/>
          <a:ln w="30480">
            <a:solidFill>
              <a:srgbClr val="414677"/>
            </a:solidFill>
            <a:prstDash val="solid"/>
          </a:ln>
        </p:spPr>
        <p:txBody>
          <a:bodyPr/>
          <a:lstStyle/>
          <a:p>
            <a:endParaRPr lang="he-IL"/>
          </a:p>
        </p:txBody>
      </p:sp>
      <p:sp>
        <p:nvSpPr>
          <p:cNvPr id="20" name="Shape 18"/>
          <p:cNvSpPr/>
          <p:nvPr/>
        </p:nvSpPr>
        <p:spPr>
          <a:xfrm>
            <a:off x="793909" y="5716667"/>
            <a:ext cx="121920" cy="1730812"/>
          </a:xfrm>
          <a:prstGeom prst="roundRect">
            <a:avLst>
              <a:gd name="adj" fmla="val 78139"/>
            </a:avLst>
          </a:prstGeom>
          <a:solidFill>
            <a:srgbClr val="EEAEF6"/>
          </a:solidFill>
          <a:ln/>
        </p:spPr>
        <p:txBody>
          <a:bodyPr/>
          <a:lstStyle/>
          <a:p>
            <a:endParaRPr lang="he-IL"/>
          </a:p>
        </p:txBody>
      </p:sp>
      <p:sp>
        <p:nvSpPr>
          <p:cNvPr id="21" name="Text 19"/>
          <p:cNvSpPr/>
          <p:nvPr/>
        </p:nvSpPr>
        <p:spPr>
          <a:xfrm>
            <a:off x="4017883" y="5973961"/>
            <a:ext cx="2835235" cy="354330"/>
          </a:xfrm>
          <a:prstGeom prst="rect">
            <a:avLst/>
          </a:prstGeom>
          <a:noFill/>
          <a:ln/>
        </p:spPr>
        <p:txBody>
          <a:bodyPr wrap="none" lIns="0" tIns="0" rIns="0" bIns="0" rtlCol="0" anchor="t"/>
          <a:lstStyle/>
          <a:p>
            <a:r>
              <a:rPr lang="he-IL" sz="2400" b="1" dirty="0">
                <a:solidFill>
                  <a:schemeClr val="bg1"/>
                </a:solidFill>
              </a:rPr>
              <a:t>יעילות הפחתת ממדים</a:t>
            </a:r>
          </a:p>
        </p:txBody>
      </p:sp>
      <p:sp>
        <p:nvSpPr>
          <p:cNvPr id="22" name="Text 20"/>
          <p:cNvSpPr/>
          <p:nvPr/>
        </p:nvSpPr>
        <p:spPr>
          <a:xfrm>
            <a:off x="1051203" y="6464379"/>
            <a:ext cx="5801916" cy="725805"/>
          </a:xfrm>
          <a:prstGeom prst="rect">
            <a:avLst/>
          </a:prstGeom>
          <a:noFill/>
          <a:ln/>
        </p:spPr>
        <p:txBody>
          <a:bodyPr wrap="square" lIns="0" tIns="0" rIns="0" bIns="0" rtlCol="0" anchor="t"/>
          <a:lstStyle/>
          <a:p>
            <a:r>
              <a:rPr lang="he-IL" dirty="0">
                <a:solidFill>
                  <a:schemeClr val="bg1"/>
                </a:solidFill>
              </a:rPr>
              <a:t>באיזו מידה ניתן להשתמש בהפחתת ממד (</a:t>
            </a:r>
            <a:r>
              <a:rPr lang="en-US" dirty="0">
                <a:solidFill>
                  <a:schemeClr val="bg1"/>
                </a:solidFill>
              </a:rPr>
              <a:t>PCA) </a:t>
            </a:r>
            <a:r>
              <a:rPr lang="he-IL" dirty="0">
                <a:solidFill>
                  <a:schemeClr val="bg1"/>
                </a:solidFill>
              </a:rPr>
              <a:t>כדי לבצע סיווג יעיל ומהיר מבלי לפגוע בדיוק?</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1"/>
          <p:cNvSpPr/>
          <p:nvPr/>
        </p:nvSpPr>
        <p:spPr>
          <a:xfrm>
            <a:off x="4437323" y="317840"/>
            <a:ext cx="8902898" cy="708779"/>
          </a:xfrm>
          <a:prstGeom prst="rect">
            <a:avLst/>
          </a:prstGeom>
          <a:noFill/>
          <a:ln/>
        </p:spPr>
        <p:txBody>
          <a:bodyPr wrap="none" lIns="0" tIns="0" rIns="0" bIns="0" rtlCol="0" anchor="t"/>
          <a:lstStyle/>
          <a:p>
            <a:pPr>
              <a:lnSpc>
                <a:spcPts val="5550"/>
              </a:lnSpc>
            </a:pPr>
            <a:r>
              <a:rPr lang="he-IL" sz="4800" dirty="0">
                <a:solidFill>
                  <a:srgbClr val="D69DE3"/>
                </a:solidFill>
                <a:latin typeface="Bradley Hand ITC" panose="03070402050302030203" pitchFamily="66" charset="0"/>
              </a:rPr>
              <a:t>הסבר על האלגוריתמים בהם השתמשנו לסיווג</a:t>
            </a:r>
            <a:endParaRPr lang="en-US" sz="4450" dirty="0">
              <a:solidFill>
                <a:srgbClr val="D69DE3"/>
              </a:solidFill>
            </a:endParaRPr>
          </a:p>
        </p:txBody>
      </p:sp>
      <p:sp>
        <p:nvSpPr>
          <p:cNvPr id="4" name="Shape 2"/>
          <p:cNvSpPr/>
          <p:nvPr/>
        </p:nvSpPr>
        <p:spPr>
          <a:xfrm>
            <a:off x="7428549" y="1365099"/>
            <a:ext cx="6407944" cy="2292501"/>
          </a:xfrm>
          <a:prstGeom prst="roundRect">
            <a:avLst>
              <a:gd name="adj" fmla="val 3878"/>
            </a:avLst>
          </a:prstGeom>
          <a:noFill/>
          <a:ln w="30480">
            <a:solidFill>
              <a:srgbClr val="414677"/>
            </a:solidFill>
            <a:prstDash val="solid"/>
          </a:ln>
        </p:spPr>
        <p:txBody>
          <a:bodyPr/>
          <a:lstStyle/>
          <a:p>
            <a:endParaRPr lang="he-IL"/>
          </a:p>
        </p:txBody>
      </p:sp>
      <p:sp>
        <p:nvSpPr>
          <p:cNvPr id="5" name="Shape 3"/>
          <p:cNvSpPr/>
          <p:nvPr/>
        </p:nvSpPr>
        <p:spPr>
          <a:xfrm>
            <a:off x="7428549" y="1365099"/>
            <a:ext cx="121920" cy="2292501"/>
          </a:xfrm>
          <a:prstGeom prst="roundRect">
            <a:avLst>
              <a:gd name="adj" fmla="val 78139"/>
            </a:avLst>
          </a:prstGeom>
          <a:solidFill>
            <a:srgbClr val="EEAEF6"/>
          </a:solidFill>
          <a:ln/>
        </p:spPr>
        <p:txBody>
          <a:bodyPr/>
          <a:lstStyle/>
          <a:p>
            <a:endParaRPr lang="he-IL"/>
          </a:p>
        </p:txBody>
      </p:sp>
      <p:sp>
        <p:nvSpPr>
          <p:cNvPr id="8" name="Shape 6"/>
          <p:cNvSpPr/>
          <p:nvPr/>
        </p:nvSpPr>
        <p:spPr>
          <a:xfrm>
            <a:off x="793790" y="1365099"/>
            <a:ext cx="6408063" cy="2292501"/>
          </a:xfrm>
          <a:prstGeom prst="roundRect">
            <a:avLst>
              <a:gd name="adj" fmla="val 3878"/>
            </a:avLst>
          </a:prstGeom>
          <a:noFill/>
          <a:ln w="30480">
            <a:solidFill>
              <a:srgbClr val="414677"/>
            </a:solidFill>
            <a:prstDash val="solid"/>
          </a:ln>
        </p:spPr>
        <p:txBody>
          <a:bodyPr/>
          <a:lstStyle/>
          <a:p>
            <a:endParaRPr lang="he-IL"/>
          </a:p>
        </p:txBody>
      </p:sp>
      <p:sp>
        <p:nvSpPr>
          <p:cNvPr id="9" name="Shape 7"/>
          <p:cNvSpPr/>
          <p:nvPr/>
        </p:nvSpPr>
        <p:spPr>
          <a:xfrm>
            <a:off x="793790" y="1365099"/>
            <a:ext cx="121920" cy="2292501"/>
          </a:xfrm>
          <a:prstGeom prst="roundRect">
            <a:avLst>
              <a:gd name="adj" fmla="val 78139"/>
            </a:avLst>
          </a:prstGeom>
          <a:solidFill>
            <a:srgbClr val="EEAEF6"/>
          </a:solidFill>
          <a:ln/>
        </p:spPr>
        <p:txBody>
          <a:bodyPr/>
          <a:lstStyle/>
          <a:p>
            <a:endParaRPr lang="he-IL"/>
          </a:p>
        </p:txBody>
      </p:sp>
      <p:sp>
        <p:nvSpPr>
          <p:cNvPr id="12" name="Shape 10"/>
          <p:cNvSpPr/>
          <p:nvPr/>
        </p:nvSpPr>
        <p:spPr>
          <a:xfrm>
            <a:off x="7428549" y="3968174"/>
            <a:ext cx="6407944" cy="2093714"/>
          </a:xfrm>
          <a:prstGeom prst="roundRect">
            <a:avLst>
              <a:gd name="adj" fmla="val 4550"/>
            </a:avLst>
          </a:prstGeom>
          <a:noFill/>
          <a:ln w="30480">
            <a:solidFill>
              <a:srgbClr val="414677"/>
            </a:solidFill>
            <a:prstDash val="solid"/>
          </a:ln>
        </p:spPr>
        <p:txBody>
          <a:bodyPr/>
          <a:lstStyle/>
          <a:p>
            <a:endParaRPr lang="he-IL"/>
          </a:p>
        </p:txBody>
      </p:sp>
      <p:sp>
        <p:nvSpPr>
          <p:cNvPr id="13" name="Shape 11"/>
          <p:cNvSpPr/>
          <p:nvPr/>
        </p:nvSpPr>
        <p:spPr>
          <a:xfrm>
            <a:off x="7428549" y="3968174"/>
            <a:ext cx="121920" cy="2093714"/>
          </a:xfrm>
          <a:prstGeom prst="roundRect">
            <a:avLst>
              <a:gd name="adj" fmla="val 78139"/>
            </a:avLst>
          </a:prstGeom>
          <a:solidFill>
            <a:srgbClr val="EEAEF6"/>
          </a:solidFill>
          <a:ln/>
        </p:spPr>
        <p:txBody>
          <a:bodyPr/>
          <a:lstStyle/>
          <a:p>
            <a:endParaRPr lang="he-IL"/>
          </a:p>
        </p:txBody>
      </p:sp>
      <p:sp>
        <p:nvSpPr>
          <p:cNvPr id="16" name="Shape 14"/>
          <p:cNvSpPr/>
          <p:nvPr/>
        </p:nvSpPr>
        <p:spPr>
          <a:xfrm>
            <a:off x="793789" y="3942048"/>
            <a:ext cx="6408063" cy="2093714"/>
          </a:xfrm>
          <a:prstGeom prst="roundRect">
            <a:avLst>
              <a:gd name="adj" fmla="val 4550"/>
            </a:avLst>
          </a:prstGeom>
          <a:noFill/>
          <a:ln w="30480">
            <a:solidFill>
              <a:srgbClr val="414677"/>
            </a:solidFill>
            <a:prstDash val="solid"/>
          </a:ln>
        </p:spPr>
        <p:txBody>
          <a:bodyPr/>
          <a:lstStyle/>
          <a:p>
            <a:endParaRPr lang="he-IL"/>
          </a:p>
        </p:txBody>
      </p:sp>
      <p:sp>
        <p:nvSpPr>
          <p:cNvPr id="17" name="Shape 15"/>
          <p:cNvSpPr/>
          <p:nvPr/>
        </p:nvSpPr>
        <p:spPr>
          <a:xfrm>
            <a:off x="793789" y="3942048"/>
            <a:ext cx="121920" cy="2093714"/>
          </a:xfrm>
          <a:prstGeom prst="roundRect">
            <a:avLst>
              <a:gd name="adj" fmla="val 78139"/>
            </a:avLst>
          </a:prstGeom>
          <a:solidFill>
            <a:srgbClr val="EEAEF6"/>
          </a:solidFill>
          <a:ln/>
        </p:spPr>
        <p:txBody>
          <a:bodyPr/>
          <a:lstStyle/>
          <a:p>
            <a:endParaRPr lang="he-IL"/>
          </a:p>
        </p:txBody>
      </p:sp>
      <p:sp>
        <p:nvSpPr>
          <p:cNvPr id="20" name="תיבת טקסט 19">
            <a:extLst>
              <a:ext uri="{FF2B5EF4-FFF2-40B4-BE49-F238E27FC236}">
                <a16:creationId xmlns:a16="http://schemas.microsoft.com/office/drawing/2014/main" id="{707FF9C7-8A4C-CED6-B9DF-74E283F68394}"/>
              </a:ext>
            </a:extLst>
          </p:cNvPr>
          <p:cNvSpPr txBox="1"/>
          <p:nvPr/>
        </p:nvSpPr>
        <p:spPr>
          <a:xfrm>
            <a:off x="8219113" y="1547298"/>
            <a:ext cx="5525589" cy="1938992"/>
          </a:xfrm>
          <a:prstGeom prst="rect">
            <a:avLst/>
          </a:prstGeom>
          <a:noFill/>
        </p:spPr>
        <p:txBody>
          <a:bodyPr wrap="square" rtlCol="1">
            <a:spAutoFit/>
          </a:bodyPr>
          <a:lstStyle/>
          <a:p>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Logistic Regression</a:t>
            </a:r>
            <a:r>
              <a:rPr lang="en-US" sz="20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he-IL" sz="2000" dirty="0">
                <a:solidFill>
                  <a:schemeClr val="bg1"/>
                </a:solidFill>
                <a:latin typeface="Arial" panose="020B0604020202020204" pitchFamily="34" charset="0"/>
                <a:ea typeface="Times New Roman" panose="02020603050405020304" pitchFamily="18" charset="0"/>
              </a:rPr>
              <a:t> – זהו מודל סטטיסטי ה</a:t>
            </a:r>
            <a:r>
              <a:rPr lang="he-IL" sz="2000" dirty="0">
                <a:solidFill>
                  <a:schemeClr val="bg1"/>
                </a:solidFill>
                <a:latin typeface="Calibri" panose="020F0502020204030204" pitchFamily="34" charset="0"/>
                <a:ea typeface="Times New Roman" panose="02020603050405020304" pitchFamily="18" charset="0"/>
              </a:rPr>
              <a:t>משמש כמודל ההסתברות של מעמד או אירוע מסוים קיים. למשל: עובר/נכשל, ניצחון/הפסד, חי/מת או בריא/חולה. לכל אובייקט שיזוהה יוקצה הסתברות בין 0 ל-1, עם סכום של אחד.</a:t>
            </a:r>
            <a:endPar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endParaRPr>
          </a:p>
          <a:p>
            <a:endParaRPr lang="he-IL" sz="2000" dirty="0">
              <a:solidFill>
                <a:schemeClr val="bg1"/>
              </a:solidFill>
            </a:endParaRPr>
          </a:p>
        </p:txBody>
      </p:sp>
      <p:sp>
        <p:nvSpPr>
          <p:cNvPr id="21" name="תיבת טקסט 20">
            <a:extLst>
              <a:ext uri="{FF2B5EF4-FFF2-40B4-BE49-F238E27FC236}">
                <a16:creationId xmlns:a16="http://schemas.microsoft.com/office/drawing/2014/main" id="{ED599AC2-B541-2B46-13FC-37001A932B0B}"/>
              </a:ext>
            </a:extLst>
          </p:cNvPr>
          <p:cNvSpPr txBox="1"/>
          <p:nvPr/>
        </p:nvSpPr>
        <p:spPr>
          <a:xfrm>
            <a:off x="1573455" y="1441222"/>
            <a:ext cx="5525589" cy="2554545"/>
          </a:xfrm>
          <a:prstGeom prst="rect">
            <a:avLst/>
          </a:prstGeom>
          <a:noFill/>
        </p:spPr>
        <p:txBody>
          <a:bodyPr wrap="square" rtlCol="1">
            <a:spAutoFit/>
          </a:bodyPr>
          <a:lstStyle/>
          <a:p>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K-Nearest Neighbors</a:t>
            </a:r>
            <a:r>
              <a:rPr lang="he-IL" sz="2000" dirty="0">
                <a:solidFill>
                  <a:schemeClr val="bg1"/>
                </a:solidFill>
                <a:latin typeface="Calibri" panose="020F0502020204030204" pitchFamily="34" charset="0"/>
                <a:ea typeface="Times New Roman" panose="02020603050405020304" pitchFamily="18" charset="0"/>
              </a:rPr>
              <a:t> - אלגוריתם השכן הקרוב הוא אלגוריתם שבו הפונקציה מקורבת באופן מקומי בלבד וכל החישובים נדחים עד סיווגה. הקלט תלוי ב-</a:t>
            </a:r>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k </a:t>
            </a:r>
            <a:r>
              <a:rPr lang="he-IL" sz="2000" dirty="0">
                <a:solidFill>
                  <a:schemeClr val="bg1"/>
                </a:solidFill>
                <a:latin typeface="Calibri" panose="020F0502020204030204" pitchFamily="34" charset="0"/>
                <a:ea typeface="Times New Roman" panose="02020603050405020304" pitchFamily="18" charset="0"/>
              </a:rPr>
              <a:t>התצפיות הקרובות במרחב התכונות (פיצ'רים). שימוש בו</a:t>
            </a:r>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 </a:t>
            </a:r>
            <a:r>
              <a:rPr lang="he-IL" sz="2000" dirty="0">
                <a:solidFill>
                  <a:schemeClr val="bg1"/>
                </a:solidFill>
                <a:latin typeface="Calibri" panose="020F0502020204030204" pitchFamily="34" charset="0"/>
                <a:ea typeface="Times New Roman" panose="02020603050405020304" pitchFamily="18" charset="0"/>
              </a:rPr>
              <a:t>יכול להיעשות לסיווג או לרגרסיה. עבור הסיווג: בהינתן קלט של דוגמה חדשה, האלגוריתם משייכה לקבוצה.</a:t>
            </a:r>
            <a:endPar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endParaRPr>
          </a:p>
          <a:p>
            <a:endParaRPr lang="he-IL" sz="2000" dirty="0">
              <a:solidFill>
                <a:schemeClr val="bg1"/>
              </a:solidFill>
            </a:endParaRPr>
          </a:p>
        </p:txBody>
      </p:sp>
      <p:sp>
        <p:nvSpPr>
          <p:cNvPr id="22" name="תיבת טקסט 21">
            <a:extLst>
              <a:ext uri="{FF2B5EF4-FFF2-40B4-BE49-F238E27FC236}">
                <a16:creationId xmlns:a16="http://schemas.microsoft.com/office/drawing/2014/main" id="{4086AF45-8FFE-7C80-076A-11847DA763F8}"/>
              </a:ext>
            </a:extLst>
          </p:cNvPr>
          <p:cNvSpPr txBox="1"/>
          <p:nvPr/>
        </p:nvSpPr>
        <p:spPr>
          <a:xfrm>
            <a:off x="8219113" y="4072198"/>
            <a:ext cx="5525589" cy="2298065"/>
          </a:xfrm>
          <a:prstGeom prst="rect">
            <a:avLst/>
          </a:prstGeom>
          <a:noFill/>
        </p:spPr>
        <p:txBody>
          <a:bodyPr wrap="square" rtlCol="1">
            <a:spAutoFit/>
          </a:bodyPr>
          <a:lstStyle/>
          <a:p>
            <a:pPr>
              <a:lnSpc>
                <a:spcPct val="115000"/>
              </a:lnSpc>
              <a:spcAft>
                <a:spcPts val="1000"/>
              </a:spcAft>
            </a:pPr>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 Decision Tree </a:t>
            </a:r>
            <a:r>
              <a:rPr lang="he-IL" sz="2000" dirty="0">
                <a:solidFill>
                  <a:schemeClr val="bg1"/>
                </a:solidFill>
                <a:latin typeface="Calibri" panose="020F0502020204030204" pitchFamily="34" charset="0"/>
                <a:ea typeface="Times New Roman" panose="02020603050405020304" pitchFamily="18" charset="0"/>
              </a:rPr>
              <a:t>- עץ החלטה יכול לשמש כמודל חיזוי, הממפה תצפיות על פריט ויוצר מסקנות על ערך היעד של הפריט. במבנה של עצים אלה, עלים מייצגים סיווגים אפשריים וענפים מייצגים צירופים של תכונות אשר יובילו למחלקות הסיווג.</a:t>
            </a:r>
            <a:endPar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endParaRPr>
          </a:p>
          <a:p>
            <a:endParaRPr lang="he-IL" sz="2000" dirty="0">
              <a:solidFill>
                <a:schemeClr val="bg1"/>
              </a:solidFill>
            </a:endParaRPr>
          </a:p>
        </p:txBody>
      </p:sp>
      <p:sp>
        <p:nvSpPr>
          <p:cNvPr id="23" name="תיבת טקסט 22">
            <a:extLst>
              <a:ext uri="{FF2B5EF4-FFF2-40B4-BE49-F238E27FC236}">
                <a16:creationId xmlns:a16="http://schemas.microsoft.com/office/drawing/2014/main" id="{C6270F24-98CD-C2BD-1964-308E13D9A3A0}"/>
              </a:ext>
            </a:extLst>
          </p:cNvPr>
          <p:cNvSpPr txBox="1"/>
          <p:nvPr/>
        </p:nvSpPr>
        <p:spPr>
          <a:xfrm>
            <a:off x="1005065" y="3954551"/>
            <a:ext cx="6107311" cy="2081211"/>
          </a:xfrm>
          <a:prstGeom prst="rect">
            <a:avLst/>
          </a:prstGeom>
          <a:noFill/>
        </p:spPr>
        <p:txBody>
          <a:bodyPr wrap="square" rtlCol="1">
            <a:spAutoFit/>
          </a:bodyPr>
          <a:lstStyle/>
          <a:p>
            <a:pPr>
              <a:lnSpc>
                <a:spcPct val="115000"/>
              </a:lnSpc>
              <a:spcAft>
                <a:spcPts val="1000"/>
              </a:spcAft>
            </a:pPr>
            <a:r>
              <a:rPr lang="en-US" sz="1900" dirty="0" err="1">
                <a:solidFill>
                  <a:schemeClr val="bg1"/>
                </a:solidFill>
                <a:latin typeface="Calibri" panose="020F0502020204030204" pitchFamily="34" charset="0"/>
                <a:cs typeface="Arial" panose="020B0604020202020204" pitchFamily="34" charset="0"/>
              </a:rPr>
              <a:t>Adaboost</a:t>
            </a:r>
            <a:r>
              <a:rPr lang="he-IL" sz="1900" dirty="0">
                <a:solidFill>
                  <a:schemeClr val="bg1"/>
                </a:solidFill>
                <a:latin typeface="Calibri" panose="020F0502020204030204" pitchFamily="34" charset="0"/>
              </a:rPr>
              <a:t> -  זהו אלגוריתם למידה המחפש מספר קטן של מסווגים "חזקים" מתוך קבוצה של מסווגים "חלשים". מקדם השגיאה של מסווג "חלש" קטן מ-%50 בעוד שמקדם השגיאה של מסווג "חזק" קטן מאוד מ-</a:t>
            </a:r>
            <a:r>
              <a:rPr lang="el-GR" sz="1900" dirty="0">
                <a:solidFill>
                  <a:schemeClr val="bg1"/>
                </a:solidFill>
                <a:latin typeface="Calibri" panose="020F0502020204030204" pitchFamily="34" charset="0"/>
                <a:cs typeface="Arial" panose="020B0604020202020204" pitchFamily="34" charset="0"/>
              </a:rPr>
              <a:t>ε </a:t>
            </a:r>
            <a:r>
              <a:rPr lang="he-IL" sz="1900" dirty="0">
                <a:solidFill>
                  <a:schemeClr val="bg1"/>
                </a:solidFill>
                <a:latin typeface="Calibri" panose="020F0502020204030204" pitchFamily="34" charset="0"/>
              </a:rPr>
              <a:t>. האלגוריתם מעניק משקל גדול לשגיאות בזיהוי (בכך מגדיל את סיכוייהן לסיווג מתאים בהמשך). המשקל מסמל את חשיבות התכונה. </a:t>
            </a:r>
          </a:p>
        </p:txBody>
      </p:sp>
      <p:sp>
        <p:nvSpPr>
          <p:cNvPr id="26" name="Shape 10">
            <a:extLst>
              <a:ext uri="{FF2B5EF4-FFF2-40B4-BE49-F238E27FC236}">
                <a16:creationId xmlns:a16="http://schemas.microsoft.com/office/drawing/2014/main" id="{FD86806F-DABE-A04B-AB2F-958E387316D1}"/>
              </a:ext>
            </a:extLst>
          </p:cNvPr>
          <p:cNvSpPr/>
          <p:nvPr/>
        </p:nvSpPr>
        <p:spPr>
          <a:xfrm>
            <a:off x="3867957" y="6320210"/>
            <a:ext cx="5779011" cy="1863237"/>
          </a:xfrm>
          <a:prstGeom prst="roundRect">
            <a:avLst>
              <a:gd name="adj" fmla="val 4550"/>
            </a:avLst>
          </a:prstGeom>
          <a:noFill/>
          <a:ln w="30480">
            <a:solidFill>
              <a:srgbClr val="414677"/>
            </a:solidFill>
            <a:prstDash val="solid"/>
          </a:ln>
        </p:spPr>
        <p:txBody>
          <a:bodyPr/>
          <a:lstStyle/>
          <a:p>
            <a:endParaRPr lang="he-IL"/>
          </a:p>
        </p:txBody>
      </p:sp>
      <p:sp>
        <p:nvSpPr>
          <p:cNvPr id="27" name="Shape 11">
            <a:extLst>
              <a:ext uri="{FF2B5EF4-FFF2-40B4-BE49-F238E27FC236}">
                <a16:creationId xmlns:a16="http://schemas.microsoft.com/office/drawing/2014/main" id="{09AF72AF-8258-7EA8-5ACF-16348399F450}"/>
              </a:ext>
            </a:extLst>
          </p:cNvPr>
          <p:cNvSpPr/>
          <p:nvPr/>
        </p:nvSpPr>
        <p:spPr>
          <a:xfrm>
            <a:off x="3867957" y="6320210"/>
            <a:ext cx="109954" cy="1863237"/>
          </a:xfrm>
          <a:prstGeom prst="roundRect">
            <a:avLst>
              <a:gd name="adj" fmla="val 78139"/>
            </a:avLst>
          </a:prstGeom>
          <a:solidFill>
            <a:srgbClr val="EEAEF6"/>
          </a:solidFill>
          <a:ln/>
        </p:spPr>
        <p:txBody>
          <a:bodyPr/>
          <a:lstStyle/>
          <a:p>
            <a:endParaRPr lang="he-IL"/>
          </a:p>
        </p:txBody>
      </p:sp>
      <p:sp>
        <p:nvSpPr>
          <p:cNvPr id="28" name="תיבת טקסט 27">
            <a:extLst>
              <a:ext uri="{FF2B5EF4-FFF2-40B4-BE49-F238E27FC236}">
                <a16:creationId xmlns:a16="http://schemas.microsoft.com/office/drawing/2014/main" id="{4176B8D8-A5A7-5D9B-F11E-E22DEC8183A9}"/>
              </a:ext>
            </a:extLst>
          </p:cNvPr>
          <p:cNvSpPr txBox="1"/>
          <p:nvPr/>
        </p:nvSpPr>
        <p:spPr>
          <a:xfrm>
            <a:off x="4058720" y="6320210"/>
            <a:ext cx="5525589" cy="2196499"/>
          </a:xfrm>
          <a:prstGeom prst="rect">
            <a:avLst/>
          </a:prstGeom>
          <a:noFill/>
        </p:spPr>
        <p:txBody>
          <a:bodyPr wrap="square" rtlCol="1">
            <a:spAutoFit/>
          </a:bodyPr>
          <a:lstStyle/>
          <a:p>
            <a:pPr>
              <a:lnSpc>
                <a:spcPct val="115000"/>
              </a:lnSpc>
              <a:spcAft>
                <a:spcPts val="1000"/>
              </a:spcAft>
            </a:pPr>
            <a:r>
              <a:rPr lang="en-US" sz="1600" dirty="0">
                <a:solidFill>
                  <a:schemeClr val="bg1"/>
                </a:solidFill>
                <a:latin typeface="Calibri" panose="020F0502020204030204" pitchFamily="34" charset="0"/>
                <a:ea typeface="Times New Roman" panose="02020603050405020304" pitchFamily="18" charset="0"/>
                <a:cs typeface="Arial" panose="020B0604020202020204" pitchFamily="34" charset="0"/>
              </a:rPr>
              <a:t> </a:t>
            </a:r>
            <a:r>
              <a:rPr lang="en-US" sz="1600" dirty="0">
                <a:solidFill>
                  <a:schemeClr val="bg1"/>
                </a:solidFill>
                <a:latin typeface="Calibri" panose="020F0502020204030204" pitchFamily="34" charset="0"/>
                <a:cs typeface="Arial" panose="020B0604020202020204" pitchFamily="34" charset="0"/>
              </a:rPr>
              <a:t>SVM</a:t>
            </a:r>
            <a:r>
              <a:rPr lang="he-IL" sz="1600" dirty="0">
                <a:solidFill>
                  <a:schemeClr val="bg1"/>
                </a:solidFill>
                <a:latin typeface="Calibri" panose="020F0502020204030204" pitchFamily="34" charset="0"/>
              </a:rPr>
              <a:t> - מכונת וקטורים תומכים עבור בעיות סיווג, בשלב האימון מתאימים מסווג שמפריד נכון ככל האפשר בין דוגמאות אימון חיוביות ושליליות. המסווג שנוצר ב-</a:t>
            </a:r>
            <a:r>
              <a:rPr lang="en-US" sz="1600" dirty="0">
                <a:solidFill>
                  <a:schemeClr val="bg1"/>
                </a:solidFill>
                <a:latin typeface="Calibri" panose="020F0502020204030204" pitchFamily="34" charset="0"/>
                <a:cs typeface="Arial" panose="020B0604020202020204" pitchFamily="34" charset="0"/>
              </a:rPr>
              <a:t>SVM</a:t>
            </a:r>
            <a:r>
              <a:rPr lang="he-IL" sz="1600" dirty="0">
                <a:solidFill>
                  <a:schemeClr val="bg1"/>
                </a:solidFill>
                <a:latin typeface="Calibri" panose="020F0502020204030204" pitchFamily="34" charset="0"/>
              </a:rPr>
              <a:t> הוא המפריד הליניארי אשר יוצר מרווח גדול ככל האפשר בינו לבין הדוגמאות הקרובות לו ביותר בשתי הקטגוריות. כאשר מוצגת נקודה חדשה, האלגוריתם יזהה האם היא ממוקמת בתוך הקו המגדיר את הקבוצה, או מחוצה לו.</a:t>
            </a:r>
            <a:endParaRPr lang="en-US" sz="1600" dirty="0">
              <a:solidFill>
                <a:schemeClr val="bg1"/>
              </a:solidFill>
              <a:latin typeface="Calibri" panose="020F0502020204030204" pitchFamily="34" charset="0"/>
              <a:cs typeface="Arial" panose="020B0604020202020204" pitchFamily="34" charset="0"/>
            </a:endParaRPr>
          </a:p>
          <a:p>
            <a:endParaRPr lang="he-IL" sz="1600" dirty="0">
              <a:solidFill>
                <a:schemeClr val="bg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596E1C-EB7E-8862-AD83-8A211DB6EA57}"/>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E4847CC2-6EE0-371E-5EE2-2CFA52772AA0}"/>
              </a:ext>
            </a:extLst>
          </p:cNvPr>
          <p:cNvSpPr/>
          <p:nvPr/>
        </p:nvSpPr>
        <p:spPr>
          <a:xfrm>
            <a:off x="5659789" y="64006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Bradley Hand ITC" panose="03070402050302030203" pitchFamily="66" charset="0"/>
              </a:rPr>
              <a:t>ניתוח חשיבות הנתונים עבור שבץ מוחי</a:t>
            </a:r>
            <a:endParaRPr lang="en-US" sz="4800" dirty="0">
              <a:solidFill>
                <a:srgbClr val="D69DE3"/>
              </a:solidFill>
            </a:endParaRPr>
          </a:p>
        </p:txBody>
      </p:sp>
      <p:sp>
        <p:nvSpPr>
          <p:cNvPr id="2" name="תיבת טקסט 1">
            <a:extLst>
              <a:ext uri="{FF2B5EF4-FFF2-40B4-BE49-F238E27FC236}">
                <a16:creationId xmlns:a16="http://schemas.microsoft.com/office/drawing/2014/main" id="{0A2C3CD8-3FC9-C154-6B1D-4023AC1F01B1}"/>
              </a:ext>
            </a:extLst>
          </p:cNvPr>
          <p:cNvSpPr txBox="1"/>
          <p:nvPr/>
        </p:nvSpPr>
        <p:spPr>
          <a:xfrm>
            <a:off x="2452247" y="1702570"/>
            <a:ext cx="4405753" cy="4832092"/>
          </a:xfrm>
          <a:prstGeom prst="rect">
            <a:avLst/>
          </a:prstGeom>
          <a:noFill/>
        </p:spPr>
        <p:txBody>
          <a:bodyPr wrap="square" rtlCol="1">
            <a:spAutoFit/>
          </a:bodyPr>
          <a:lstStyle/>
          <a:p>
            <a:r>
              <a:rPr lang="he-IL" sz="2800" dirty="0">
                <a:solidFill>
                  <a:srgbClr val="D69DE3"/>
                </a:solidFill>
                <a:latin typeface="Bradley Hand ITC" panose="03070402050302030203" pitchFamily="66" charset="0"/>
              </a:rPr>
              <a:t>ניתן לראות בגרף שניתחנו את חשיבות כל גורם ממערך הנתונים שלנו על מנת לראות כמה הוא משפיע על הסיכוי לקבל שבץ מוחי.</a:t>
            </a:r>
          </a:p>
          <a:p>
            <a:endParaRPr lang="he-IL" sz="2800" dirty="0">
              <a:solidFill>
                <a:srgbClr val="D69DE3"/>
              </a:solidFill>
              <a:latin typeface="Bradley Hand ITC" panose="03070402050302030203" pitchFamily="66" charset="0"/>
            </a:endParaRPr>
          </a:p>
          <a:p>
            <a:r>
              <a:rPr lang="he-IL" sz="2800" dirty="0">
                <a:solidFill>
                  <a:srgbClr val="D69DE3"/>
                </a:solidFill>
                <a:latin typeface="Bradley Hand ITC" panose="03070402050302030203" pitchFamily="66" charset="0"/>
              </a:rPr>
              <a:t>רואים כי הגיל, ה</a:t>
            </a:r>
            <a:r>
              <a:rPr lang="en-US" sz="2800" dirty="0" err="1">
                <a:solidFill>
                  <a:srgbClr val="D69DE3"/>
                </a:solidFill>
                <a:latin typeface="Arial" panose="020B0604020202020204" pitchFamily="34" charset="0"/>
                <a:cs typeface="Arial" panose="020B0604020202020204" pitchFamily="34" charset="0"/>
              </a:rPr>
              <a:t>bmi</a:t>
            </a:r>
            <a:r>
              <a:rPr lang="en-US" sz="2800" dirty="0">
                <a:solidFill>
                  <a:srgbClr val="D69DE3"/>
                </a:solidFill>
                <a:latin typeface="Bradley Hand ITC" panose="03070402050302030203" pitchFamily="66" charset="0"/>
              </a:rPr>
              <a:t>-</a:t>
            </a:r>
            <a:r>
              <a:rPr lang="he-IL" sz="2800" dirty="0">
                <a:solidFill>
                  <a:srgbClr val="D69DE3"/>
                </a:solidFill>
                <a:latin typeface="Bradley Hand ITC" panose="03070402050302030203" pitchFamily="66" charset="0"/>
              </a:rPr>
              <a:t> וממוצע רמת הגלוקוז הם שלושת הגורמים העיקריים לשבץ מוחי כאשר הערכים שלהם גבוהים או נמוכים מהרגיל.</a:t>
            </a:r>
            <a:endParaRPr lang="en-US" sz="2800" dirty="0">
              <a:solidFill>
                <a:srgbClr val="D69DE3"/>
              </a:solidFill>
              <a:latin typeface="Bradley Hand ITC" panose="03070402050302030203" pitchFamily="66" charset="0"/>
            </a:endParaRPr>
          </a:p>
        </p:txBody>
      </p:sp>
      <p:sp>
        <p:nvSpPr>
          <p:cNvPr id="4" name="תיבת טקסט 3">
            <a:extLst>
              <a:ext uri="{FF2B5EF4-FFF2-40B4-BE49-F238E27FC236}">
                <a16:creationId xmlns:a16="http://schemas.microsoft.com/office/drawing/2014/main" id="{2726BCD3-FAEF-A7CD-EAAE-2890548C1792}"/>
              </a:ext>
            </a:extLst>
          </p:cNvPr>
          <p:cNvSpPr txBox="1"/>
          <p:nvPr/>
        </p:nvSpPr>
        <p:spPr>
          <a:xfrm>
            <a:off x="-556050" y="7072847"/>
            <a:ext cx="13650684" cy="338554"/>
          </a:xfrm>
          <a:prstGeom prst="rect">
            <a:avLst/>
          </a:prstGeom>
          <a:noFill/>
        </p:spPr>
        <p:txBody>
          <a:bodyPr wrap="square" rtlCol="1">
            <a:spAutoFit/>
          </a:bodyPr>
          <a:lstStyle/>
          <a:p>
            <a:r>
              <a:rPr lang="en-US" sz="1600" dirty="0">
                <a:solidFill>
                  <a:srgbClr val="D69DE3"/>
                </a:solidFill>
              </a:rPr>
              <a:t>['gender', 'age', 'hypertension', '</a:t>
            </a:r>
            <a:r>
              <a:rPr lang="en-US" sz="1600" dirty="0" err="1">
                <a:solidFill>
                  <a:srgbClr val="D69DE3"/>
                </a:solidFill>
              </a:rPr>
              <a:t>heart_disease</a:t>
            </a:r>
            <a:r>
              <a:rPr lang="en-US" sz="1600" dirty="0">
                <a:solidFill>
                  <a:srgbClr val="D69DE3"/>
                </a:solidFill>
              </a:rPr>
              <a:t>', 'ever_married','</a:t>
            </a:r>
            <a:r>
              <a:rPr lang="en-US" sz="1600" dirty="0" err="1">
                <a:solidFill>
                  <a:srgbClr val="D69DE3"/>
                </a:solidFill>
              </a:rPr>
              <a:t>work_type</a:t>
            </a:r>
            <a:r>
              <a:rPr lang="en-US" sz="1600" dirty="0">
                <a:solidFill>
                  <a:srgbClr val="D69DE3"/>
                </a:solidFill>
              </a:rPr>
              <a:t>', '</a:t>
            </a:r>
            <a:r>
              <a:rPr lang="en-US" sz="1600" dirty="0" err="1">
                <a:solidFill>
                  <a:srgbClr val="D69DE3"/>
                </a:solidFill>
              </a:rPr>
              <a:t>Residence_type</a:t>
            </a:r>
            <a:r>
              <a:rPr lang="en-US" sz="1600" dirty="0">
                <a:solidFill>
                  <a:srgbClr val="D69DE3"/>
                </a:solidFill>
              </a:rPr>
              <a:t>', '</a:t>
            </a:r>
            <a:r>
              <a:rPr lang="en-US" sz="1600" dirty="0" err="1">
                <a:solidFill>
                  <a:srgbClr val="D69DE3"/>
                </a:solidFill>
              </a:rPr>
              <a:t>avg_glucose_level</a:t>
            </a:r>
            <a:r>
              <a:rPr lang="en-US" sz="1600" dirty="0">
                <a:solidFill>
                  <a:srgbClr val="D69DE3"/>
                </a:solidFill>
              </a:rPr>
              <a:t>', '</a:t>
            </a:r>
            <a:r>
              <a:rPr lang="en-US" sz="1600" dirty="0" err="1">
                <a:solidFill>
                  <a:srgbClr val="D69DE3"/>
                </a:solidFill>
              </a:rPr>
              <a:t>bmi</a:t>
            </a:r>
            <a:r>
              <a:rPr lang="en-US" sz="1600" dirty="0">
                <a:solidFill>
                  <a:srgbClr val="D69DE3"/>
                </a:solidFill>
              </a:rPr>
              <a:t>', '</a:t>
            </a:r>
            <a:r>
              <a:rPr lang="en-US" sz="1600" dirty="0" err="1">
                <a:solidFill>
                  <a:srgbClr val="D69DE3"/>
                </a:solidFill>
              </a:rPr>
              <a:t>smoking_status</a:t>
            </a:r>
            <a:r>
              <a:rPr lang="en-US" sz="1600" dirty="0">
                <a:solidFill>
                  <a:srgbClr val="D69DE3"/>
                </a:solidFill>
              </a:rPr>
              <a:t>']</a:t>
            </a:r>
            <a:endParaRPr lang="he-IL" sz="1600" dirty="0">
              <a:solidFill>
                <a:srgbClr val="D69DE3"/>
              </a:solidFill>
            </a:endParaRPr>
          </a:p>
        </p:txBody>
      </p:sp>
      <p:pic>
        <p:nvPicPr>
          <p:cNvPr id="6" name="תמונה 5">
            <a:extLst>
              <a:ext uri="{FF2B5EF4-FFF2-40B4-BE49-F238E27FC236}">
                <a16:creationId xmlns:a16="http://schemas.microsoft.com/office/drawing/2014/main" id="{BBF1E278-448D-FF41-FD3B-1A69A048180E}"/>
              </a:ext>
            </a:extLst>
          </p:cNvPr>
          <p:cNvPicPr>
            <a:picLocks noChangeAspect="1"/>
          </p:cNvPicPr>
          <p:nvPr/>
        </p:nvPicPr>
        <p:blipFill>
          <a:blip r:embed="rId3"/>
          <a:stretch>
            <a:fillRect/>
          </a:stretch>
        </p:blipFill>
        <p:spPr>
          <a:xfrm>
            <a:off x="7485018" y="1345022"/>
            <a:ext cx="5222070" cy="5539555"/>
          </a:xfrm>
          <a:prstGeom prst="rect">
            <a:avLst/>
          </a:prstGeom>
        </p:spPr>
      </p:pic>
      <p:pic>
        <p:nvPicPr>
          <p:cNvPr id="8" name="תמונה 7">
            <a:extLst>
              <a:ext uri="{FF2B5EF4-FFF2-40B4-BE49-F238E27FC236}">
                <a16:creationId xmlns:a16="http://schemas.microsoft.com/office/drawing/2014/main" id="{59A5DCF5-D7B1-275E-C033-1728000AD7BE}"/>
              </a:ext>
            </a:extLst>
          </p:cNvPr>
          <p:cNvPicPr>
            <a:picLocks noChangeAspect="1"/>
          </p:cNvPicPr>
          <p:nvPr/>
        </p:nvPicPr>
        <p:blipFill>
          <a:blip r:embed="rId4"/>
          <a:stretch>
            <a:fillRect/>
          </a:stretch>
        </p:blipFill>
        <p:spPr>
          <a:xfrm>
            <a:off x="3379703" y="7493316"/>
            <a:ext cx="7003733" cy="640060"/>
          </a:xfrm>
          <a:prstGeom prst="rect">
            <a:avLst/>
          </a:prstGeom>
        </p:spPr>
      </p:pic>
    </p:spTree>
    <p:extLst>
      <p:ext uri="{BB962C8B-B14F-4D97-AF65-F5344CB8AC3E}">
        <p14:creationId xmlns:p14="http://schemas.microsoft.com/office/powerpoint/2010/main" val="32447189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CC94F7-2707-90BC-23FB-CEDDF53AADBE}"/>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1DA7F2ED-C771-BE54-C0AF-2BB3BF552163}"/>
              </a:ext>
            </a:extLst>
          </p:cNvPr>
          <p:cNvSpPr/>
          <p:nvPr/>
        </p:nvSpPr>
        <p:spPr>
          <a:xfrm>
            <a:off x="7315200" y="54513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Bradley Hand ITC" panose="03070402050302030203" pitchFamily="66" charset="0"/>
              </a:rPr>
              <a:t>כמה מתוך המטופלים עם מחלת לב קיבלו שבץ מוחי?</a:t>
            </a:r>
            <a:endParaRPr lang="en-US" sz="4800" dirty="0">
              <a:solidFill>
                <a:srgbClr val="D69DE3"/>
              </a:solidFill>
            </a:endParaRPr>
          </a:p>
        </p:txBody>
      </p:sp>
      <p:sp>
        <p:nvSpPr>
          <p:cNvPr id="2" name="תיבת טקסט 1">
            <a:extLst>
              <a:ext uri="{FF2B5EF4-FFF2-40B4-BE49-F238E27FC236}">
                <a16:creationId xmlns:a16="http://schemas.microsoft.com/office/drawing/2014/main" id="{D1D1367C-688A-5FE6-64A3-7EBD671BD895}"/>
              </a:ext>
            </a:extLst>
          </p:cNvPr>
          <p:cNvSpPr txBox="1"/>
          <p:nvPr/>
        </p:nvSpPr>
        <p:spPr>
          <a:xfrm>
            <a:off x="1446407" y="1693871"/>
            <a:ext cx="4405753" cy="5632311"/>
          </a:xfrm>
          <a:prstGeom prst="rect">
            <a:avLst/>
          </a:prstGeom>
          <a:noFill/>
        </p:spPr>
        <p:txBody>
          <a:bodyPr wrap="square" rtlCol="1">
            <a:spAutoFit/>
          </a:bodyPr>
          <a:lstStyle/>
          <a:p>
            <a:pPr marL="457200" indent="-457200">
              <a:buFont typeface="Arial" panose="020B0604020202020204" pitchFamily="34" charset="0"/>
              <a:buChar char="•"/>
            </a:pPr>
            <a:r>
              <a:rPr lang="he-IL" sz="2400" dirty="0">
                <a:solidFill>
                  <a:schemeClr val="bg1"/>
                </a:solidFill>
                <a:latin typeface="Bradley Hand ITC" panose="03070402050302030203" pitchFamily="66" charset="0"/>
              </a:rPr>
              <a:t>ניתן לראות בגרף את כמות המטופלים במערך הנתונים שלנו בעלי מחלת לב ומתוכם כמה קיבלו שבץ מוחי.</a:t>
            </a:r>
          </a:p>
          <a:p>
            <a:pPr marL="457200" indent="-457200">
              <a:buFont typeface="Arial" panose="020B0604020202020204" pitchFamily="34" charset="0"/>
              <a:buChar char="•"/>
            </a:pPr>
            <a:endParaRPr lang="he-IL" sz="2400" dirty="0">
              <a:solidFill>
                <a:schemeClr val="bg1"/>
              </a:solidFill>
              <a:latin typeface="Bradley Hand ITC" panose="03070402050302030203" pitchFamily="66" charset="0"/>
            </a:endParaRPr>
          </a:p>
          <a:p>
            <a:pPr marL="457200" indent="-457200">
              <a:buFont typeface="Arial" panose="020B0604020202020204" pitchFamily="34" charset="0"/>
              <a:buChar char="•"/>
            </a:pPr>
            <a:r>
              <a:rPr lang="he-IL" sz="2400" dirty="0">
                <a:solidFill>
                  <a:schemeClr val="bg1"/>
                </a:solidFill>
                <a:latin typeface="Bradley Hand ITC" panose="03070402050302030203" pitchFamily="66" charset="0"/>
              </a:rPr>
              <a:t>רואים כי קיימים מספר רב של מטופלים שלא היה להם מחלת לב ומתוכם בערך כ-4% שזהו מספר מועט שכן היה להם שבץ מוחי.</a:t>
            </a:r>
          </a:p>
          <a:p>
            <a:pPr marL="457200" indent="-457200">
              <a:buFont typeface="Arial" panose="020B0604020202020204" pitchFamily="34" charset="0"/>
              <a:buChar char="•"/>
            </a:pPr>
            <a:endParaRPr lang="he-IL" sz="2400" dirty="0">
              <a:solidFill>
                <a:schemeClr val="bg1"/>
              </a:solidFill>
              <a:latin typeface="Bradley Hand ITC" panose="03070402050302030203" pitchFamily="66" charset="0"/>
            </a:endParaRPr>
          </a:p>
          <a:p>
            <a:pPr marL="457200" indent="-457200">
              <a:buFont typeface="Arial" panose="020B0604020202020204" pitchFamily="34" charset="0"/>
              <a:buChar char="•"/>
            </a:pPr>
            <a:r>
              <a:rPr lang="he-IL" sz="2400" dirty="0">
                <a:solidFill>
                  <a:schemeClr val="bg1"/>
                </a:solidFill>
                <a:latin typeface="Bradley Hand ITC" panose="03070402050302030203" pitchFamily="66" charset="0"/>
              </a:rPr>
              <a:t>על בסיס נתונים אלו ניתן לראות כי בערך כ-17 אחוז מתוך אלו שכן היו עם מחלת לב קיבלו שבץ מוחי.</a:t>
            </a:r>
          </a:p>
        </p:txBody>
      </p:sp>
      <p:pic>
        <p:nvPicPr>
          <p:cNvPr id="7" name="תמונה 6">
            <a:extLst>
              <a:ext uri="{FF2B5EF4-FFF2-40B4-BE49-F238E27FC236}">
                <a16:creationId xmlns:a16="http://schemas.microsoft.com/office/drawing/2014/main" id="{36C8E468-DC6D-6678-F3C5-9C5246852FCD}"/>
              </a:ext>
            </a:extLst>
          </p:cNvPr>
          <p:cNvPicPr>
            <a:picLocks noChangeAspect="1"/>
          </p:cNvPicPr>
          <p:nvPr/>
        </p:nvPicPr>
        <p:blipFill>
          <a:blip r:embed="rId3"/>
          <a:stretch>
            <a:fillRect/>
          </a:stretch>
        </p:blipFill>
        <p:spPr>
          <a:xfrm>
            <a:off x="6269292" y="1296655"/>
            <a:ext cx="7562850" cy="5705475"/>
          </a:xfrm>
          <a:prstGeom prst="rect">
            <a:avLst/>
          </a:prstGeom>
        </p:spPr>
      </p:pic>
    </p:spTree>
    <p:extLst>
      <p:ext uri="{BB962C8B-B14F-4D97-AF65-F5344CB8AC3E}">
        <p14:creationId xmlns:p14="http://schemas.microsoft.com/office/powerpoint/2010/main" val="30770682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112</TotalTime>
  <Words>1809</Words>
  <Application>Microsoft Office PowerPoint</Application>
  <PresentationFormat>מותאם אישית</PresentationFormat>
  <Paragraphs>135</Paragraphs>
  <Slides>18</Slides>
  <Notes>18</Notes>
  <HiddenSlides>0</HiddenSlides>
  <MMClips>0</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18</vt:i4>
      </vt:variant>
    </vt:vector>
  </HeadingPairs>
  <TitlesOfParts>
    <vt:vector size="25" baseType="lpstr">
      <vt:lpstr>Inter</vt:lpstr>
      <vt:lpstr>Montserrat</vt:lpstr>
      <vt:lpstr>Bricolage Grotesque Extra Bold</vt:lpstr>
      <vt:lpstr>Calibri</vt:lpstr>
      <vt:lpstr>Arial</vt:lpstr>
      <vt:lpstr>Bradley Hand ITC</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Liron</dc:creator>
  <cp:lastModifiedBy>לירון חסוי</cp:lastModifiedBy>
  <cp:revision>20</cp:revision>
  <dcterms:created xsi:type="dcterms:W3CDTF">2025-07-12T19:56:09Z</dcterms:created>
  <dcterms:modified xsi:type="dcterms:W3CDTF">2025-07-13T11:36:09Z</dcterms:modified>
</cp:coreProperties>
</file>